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9" r:id="rId3"/>
    <p:sldId id="304" r:id="rId4"/>
    <p:sldId id="305" r:id="rId5"/>
    <p:sldId id="278" r:id="rId6"/>
    <p:sldId id="284" r:id="rId7"/>
    <p:sldId id="288" r:id="rId8"/>
    <p:sldId id="306" r:id="rId9"/>
    <p:sldId id="289" r:id="rId10"/>
    <p:sldId id="290" r:id="rId11"/>
    <p:sldId id="307" r:id="rId12"/>
    <p:sldId id="308" r:id="rId13"/>
    <p:sldId id="309" r:id="rId14"/>
    <p:sldId id="291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270" r:id="rId31"/>
    <p:sldId id="287" r:id="rId32"/>
  </p:sldIdLst>
  <p:sldSz cx="12192000" cy="6858000"/>
  <p:notesSz cx="6858000" cy="9144000"/>
  <p:embeddedFontLst>
    <p:embeddedFont>
      <p:font typeface="Century Gothic" panose="020B0502020202020204" pitchFamily="34" charset="0"/>
      <p:regular r:id="rId34"/>
      <p:bold r:id="rId35"/>
      <p:italic r:id="rId36"/>
      <p:boldItalic r:id="rId37"/>
    </p:embeddedFont>
    <p:embeddedFont>
      <p:font typeface="Verdana" panose="020B0604030504040204" pitchFamily="34" charset="0"/>
      <p:regular r:id="rId38"/>
      <p:bold r:id="rId39"/>
      <p:italic r:id="rId40"/>
      <p:boldItalic r:id="rId41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t Peters" initials="BP" lastIdx="1" clrIdx="0">
    <p:extLst>
      <p:ext uri="{19B8F6BF-5375-455C-9EA6-DF929625EA0E}">
        <p15:presenceInfo xmlns:p15="http://schemas.microsoft.com/office/powerpoint/2012/main" userId="4aeb4a8cf7e1fac0" providerId="Windows Live"/>
      </p:ext>
    </p:extLst>
  </p:cmAuthor>
  <p:cmAuthor id="2" name="Tycho van Oort" initials="TvO" lastIdx="1" clrIdx="1">
    <p:extLst>
      <p:ext uri="{19B8F6BF-5375-455C-9EA6-DF929625EA0E}">
        <p15:presenceInfo xmlns:p15="http://schemas.microsoft.com/office/powerpoint/2012/main" userId="S::Tycho@vanoortenvanoort.nl::db20f642-31e3-420f-92aa-ea70d74aff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4FEE6-2987-46BE-A937-5BA655EF0F4E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B30E44-CF61-4910-A1F3-F3E9FF31B3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3833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jdelijke aanduiding voor afbeelding 33">
            <a:extLst>
              <a:ext uri="{FF2B5EF4-FFF2-40B4-BE49-F238E27FC236}">
                <a16:creationId xmlns:a16="http://schemas.microsoft.com/office/drawing/2014/main" id="{07C82936-C722-4F9E-89F6-3F24E07ED5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1331" y="1458912"/>
            <a:ext cx="9697295" cy="3905713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A79FA1-4A15-4D7E-81F8-BCEF493CFD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778" y="4665221"/>
            <a:ext cx="9327508" cy="699404"/>
          </a:xfrm>
          <a:solidFill>
            <a:schemeClr val="accent1"/>
          </a:solidFill>
        </p:spPr>
        <p:txBody>
          <a:bodyPr wrap="square" lIns="216000" tIns="72000" rIns="36000" bIns="72000" anchor="b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D172DB1-0A41-404C-8E65-97E6546EB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8108" y="4242883"/>
            <a:ext cx="8605467" cy="422405"/>
          </a:xfrm>
          <a:solidFill>
            <a:schemeClr val="tx2"/>
          </a:solidFill>
        </p:spPr>
        <p:txBody>
          <a:bodyPr wrap="square" lIns="216000" tIns="72000" rIns="36000" bIns="72000" anchor="b" anchorCtr="0">
            <a:sp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A5415B-E1BA-41E3-A115-CCA7D4C70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288297E-A9E6-4A4B-BE95-948DD66A8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9C2F50-C461-426F-A6E7-20A2CEAF1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660DFB1A-BF8E-4C05-B7B4-910DA7DB7525}"/>
              </a:ext>
            </a:extLst>
          </p:cNvPr>
          <p:cNvGrpSpPr>
            <a:grpSpLocks noChangeAspect="1"/>
          </p:cNvGrpSpPr>
          <p:nvPr/>
        </p:nvGrpSpPr>
        <p:grpSpPr>
          <a:xfrm>
            <a:off x="870376" y="366384"/>
            <a:ext cx="3032180" cy="826326"/>
            <a:chOff x="5235416" y="3301841"/>
            <a:chExt cx="1714024" cy="467104"/>
          </a:xfrm>
        </p:grpSpPr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53209661-F7DA-46F5-8792-97C422204EB9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79FE7BB0-EADF-4DB7-9744-A51529BB2338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F6F3CB4C-F572-4CCB-9DDF-FBE43F3F6056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4C73CC50-F75B-4E83-8F31-D5A5A7046CDD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1CBB9922-3B1F-42AF-BACF-B3E9BB6B0CAA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A0DFDF5F-319D-42F3-823A-D35B3F3CF198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A96BF4F6-8AAE-43C7-998F-4C7F9B8A4C66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A4C5651D-92C9-4B3E-A06E-B24AF80A1201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35D26FC6-853E-41A7-9B64-6443851CF3CA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819E6B13-6C31-4C3C-82C6-0B63CA919DA2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FF2A5612-3294-4064-96C1-CFDA0EB46DAA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5D38A571-D25F-4377-94E7-4DBE3E05A47F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77214D12-EC94-42D8-8E6E-BFB2E68650E7}"/>
              </a:ext>
            </a:extLst>
          </p:cNvPr>
          <p:cNvCxnSpPr>
            <a:cxnSpLocks/>
          </p:cNvCxnSpPr>
          <p:nvPr userDrawn="1"/>
        </p:nvCxnSpPr>
        <p:spPr>
          <a:xfrm flipV="1">
            <a:off x="990715" y="3748748"/>
            <a:ext cx="0" cy="916473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C26EB144-EFE9-6747-938C-5E85F60A2C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4026" y="5829385"/>
            <a:ext cx="63246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27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432631-D3A0-4B96-A22E-039A2F4A10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433940"/>
            <a:ext cx="4895850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272017"/>
            <a:ext cx="489585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26B00C92-1C00-41C7-8B4A-6B5A0AD53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6363" y="1457325"/>
            <a:ext cx="4895850" cy="4348163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022076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527672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432631-D3A0-4B96-A22E-039A2F4A10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433940"/>
            <a:ext cx="4895850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272017"/>
            <a:ext cx="489585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26B00C92-1C00-41C7-8B4A-6B5A0AD53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6362" y="0"/>
            <a:ext cx="5735637" cy="6857999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6634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26B00C92-1C00-41C7-8B4A-6B5A0AD53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8" y="1457325"/>
            <a:ext cx="10512425" cy="4348163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670790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699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722407-8122-47BA-927C-D3B05D9E1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531"/>
            <a:ext cx="10892257" cy="1033332"/>
          </a:xfrm>
          <a:solidFill>
            <a:schemeClr val="bg2"/>
          </a:solidFill>
        </p:spPr>
        <p:txBody>
          <a:bodyPr rIns="1080000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A981402-0350-46D7-8838-3FF2C081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6165557-5893-4C97-B0E2-CE0ABC5D2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15D9DD-D600-46EA-BE84-98EA2EDF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EED95353-3C5B-424A-94EF-BF37E43ABB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312863"/>
            <a:ext cx="10514013" cy="4492625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895353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EED95353-3C5B-424A-94EF-BF37E43ABB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805488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722407-8122-47BA-927C-D3B05D9E1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A981402-0350-46D7-8838-3FF2C081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6165557-5893-4C97-B0E2-CE0ABC5D2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15D9DD-D600-46EA-BE84-98EA2EDF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553502EA-8682-4369-859A-3EE4110B8466}"/>
              </a:ext>
            </a:extLst>
          </p:cNvPr>
          <p:cNvGrpSpPr/>
          <p:nvPr userDrawn="1"/>
        </p:nvGrpSpPr>
        <p:grpSpPr>
          <a:xfrm>
            <a:off x="10541263" y="6207125"/>
            <a:ext cx="1123950" cy="650875"/>
            <a:chOff x="10541263" y="6207125"/>
            <a:chExt cx="1123950" cy="650875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168091F3-A843-4DF6-9859-5CE0341E7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541263" y="6207125"/>
              <a:ext cx="1123950" cy="514350"/>
            </a:xfrm>
            <a:prstGeom prst="rect">
              <a:avLst/>
            </a:prstGeom>
          </p:spPr>
        </p:pic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127A996C-0CCA-4AFD-A88F-4BF96FFC6D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351418" y="6547247"/>
              <a:ext cx="0" cy="310753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71917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2210517-C118-451E-8BA1-FEA40E23C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26F3487-FACF-4E32-A6EC-7F96763A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B8F8745-1605-4C66-9227-D751BB496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BF97FB7F-CA9B-41B6-9C88-ABFA63DE50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762367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lleen tite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722407-8122-47BA-927C-D3B05D9E10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97488"/>
            <a:ext cx="10512425" cy="2470452"/>
          </a:xfrm>
          <a:noFill/>
        </p:spPr>
        <p:txBody>
          <a:bodyPr>
            <a:spAutoFit/>
          </a:bodyPr>
          <a:lstStyle>
            <a:lvl1pPr algn="ctr">
              <a:defRPr sz="80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nl-NL" dirty="0"/>
              <a:t>Quote, spreuk of uitspraak</a:t>
            </a:r>
          </a:p>
        </p:txBody>
      </p:sp>
    </p:spTree>
    <p:extLst>
      <p:ext uri="{BB962C8B-B14F-4D97-AF65-F5344CB8AC3E}">
        <p14:creationId xmlns:p14="http://schemas.microsoft.com/office/powerpoint/2010/main" val="12314247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21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93408-AB44-4176-9270-2FF985213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2751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2BA612-E490-44F2-BA61-FD5739D95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0D8C0F-90D5-4BCC-83FE-0FA0655C0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C52CA0-09FC-4C6F-B979-91AAAD7A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DAD2EA-BFDC-4A52-A1B0-55BB64D3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600D2B7-01CF-4562-86D4-354DE5556793}"/>
              </a:ext>
            </a:extLst>
          </p:cNvPr>
          <p:cNvSpPr/>
          <p:nvPr userDrawn="1"/>
        </p:nvSpPr>
        <p:spPr>
          <a:xfrm>
            <a:off x="0" y="1"/>
            <a:ext cx="664954" cy="7154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454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93408-AB44-4176-9270-2FF985213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2751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0D8C0F-90D5-4BCC-83FE-0FA0655C0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C52CA0-09FC-4C6F-B979-91AAAD7A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DAD2EA-BFDC-4A52-A1B0-55BB64D3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600D2B7-01CF-4562-86D4-354DE5556793}"/>
              </a:ext>
            </a:extLst>
          </p:cNvPr>
          <p:cNvSpPr/>
          <p:nvPr userDrawn="1"/>
        </p:nvSpPr>
        <p:spPr>
          <a:xfrm>
            <a:off x="0" y="1"/>
            <a:ext cx="664954" cy="71541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tabel 8">
            <a:extLst>
              <a:ext uri="{FF2B5EF4-FFF2-40B4-BE49-F238E27FC236}">
                <a16:creationId xmlns:a16="http://schemas.microsoft.com/office/drawing/2014/main" id="{A89245CA-5DC3-41A0-B12A-11E3213B8513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9788" y="1449388"/>
            <a:ext cx="5616575" cy="4356100"/>
          </a:xfrm>
          <a:solidFill>
            <a:schemeClr val="bg1"/>
          </a:solidFill>
        </p:spPr>
        <p:txBody>
          <a:bodyPr/>
          <a:lstStyle/>
          <a:p>
            <a:r>
              <a:rPr lang="nl-NL"/>
              <a:t>Klik op het pictogram als u een tabel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551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31C1910-D699-4E5E-B4B3-314C560078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2513" y="1627862"/>
            <a:ext cx="9097962" cy="3483888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Bedek evt. de foto met een blauw transparantvlak in PowerPoint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0D0F156A-78F3-4020-AA06-A807B57C3F95}"/>
              </a:ext>
            </a:extLst>
          </p:cNvPr>
          <p:cNvGrpSpPr/>
          <p:nvPr userDrawn="1"/>
        </p:nvGrpSpPr>
        <p:grpSpPr>
          <a:xfrm>
            <a:off x="10951831" y="-3202"/>
            <a:ext cx="1254323" cy="3059478"/>
            <a:chOff x="10951831" y="-3202"/>
            <a:chExt cx="1254323" cy="3059478"/>
          </a:xfrm>
        </p:grpSpPr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DB6E4DE4-3A75-4717-8444-C384B914EC8F}"/>
                </a:ext>
              </a:extLst>
            </p:cNvPr>
            <p:cNvSpPr/>
            <p:nvPr userDrawn="1"/>
          </p:nvSpPr>
          <p:spPr>
            <a:xfrm>
              <a:off x="11149820" y="562458"/>
              <a:ext cx="33700" cy="2493818"/>
            </a:xfrm>
            <a:custGeom>
              <a:avLst/>
              <a:gdLst>
                <a:gd name="connsiteX0" fmla="*/ 0 w 19050"/>
                <a:gd name="connsiteY0" fmla="*/ 0 h 1409700"/>
                <a:gd name="connsiteX1" fmla="*/ 23146 w 19050"/>
                <a:gd name="connsiteY1" fmla="*/ 0 h 1409700"/>
                <a:gd name="connsiteX2" fmla="*/ 23146 w 19050"/>
                <a:gd name="connsiteY2" fmla="*/ 1409795 h 1409700"/>
                <a:gd name="connsiteX3" fmla="*/ 0 w 19050"/>
                <a:gd name="connsiteY3" fmla="*/ 1409795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409700">
                  <a:moveTo>
                    <a:pt x="0" y="0"/>
                  </a:moveTo>
                  <a:lnTo>
                    <a:pt x="23146" y="0"/>
                  </a:lnTo>
                  <a:lnTo>
                    <a:pt x="23146" y="1409795"/>
                  </a:lnTo>
                  <a:lnTo>
                    <a:pt x="0" y="1409795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B3EEC658-9DD7-491B-B884-159F24C60B32}"/>
                </a:ext>
              </a:extLst>
            </p:cNvPr>
            <p:cNvSpPr/>
            <p:nvPr userDrawn="1"/>
          </p:nvSpPr>
          <p:spPr>
            <a:xfrm>
              <a:off x="10951831" y="-3202"/>
              <a:ext cx="67400" cy="2123115"/>
            </a:xfrm>
            <a:custGeom>
              <a:avLst/>
              <a:gdLst>
                <a:gd name="connsiteX0" fmla="*/ 0 w 38100"/>
                <a:gd name="connsiteY0" fmla="*/ 0 h 1200150"/>
                <a:gd name="connsiteX1" fmla="*/ 45244 w 38100"/>
                <a:gd name="connsiteY1" fmla="*/ 0 h 1200150"/>
                <a:gd name="connsiteX2" fmla="*/ 45244 w 38100"/>
                <a:gd name="connsiteY2" fmla="*/ 1204627 h 1200150"/>
                <a:gd name="connsiteX3" fmla="*/ 0 w 38100"/>
                <a:gd name="connsiteY3" fmla="*/ 1204627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200150">
                  <a:moveTo>
                    <a:pt x="0" y="0"/>
                  </a:moveTo>
                  <a:lnTo>
                    <a:pt x="45244" y="0"/>
                  </a:lnTo>
                  <a:lnTo>
                    <a:pt x="45244" y="1204627"/>
                  </a:lnTo>
                  <a:lnTo>
                    <a:pt x="0" y="1204627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00A7235C-C684-4502-99F9-78050D9F9B6F}"/>
                </a:ext>
              </a:extLst>
            </p:cNvPr>
            <p:cNvSpPr/>
            <p:nvPr userDrawn="1"/>
          </p:nvSpPr>
          <p:spPr>
            <a:xfrm>
              <a:off x="11279397" y="1903054"/>
              <a:ext cx="926757" cy="33700"/>
            </a:xfrm>
            <a:custGeom>
              <a:avLst/>
              <a:gdLst>
                <a:gd name="connsiteX0" fmla="*/ 0 w 523875"/>
                <a:gd name="connsiteY0" fmla="*/ 0 h 19050"/>
                <a:gd name="connsiteX1" fmla="*/ 524637 w 523875"/>
                <a:gd name="connsiteY1" fmla="*/ 0 h 19050"/>
                <a:gd name="connsiteX2" fmla="*/ 524637 w 523875"/>
                <a:gd name="connsiteY2" fmla="*/ 26480 h 19050"/>
                <a:gd name="connsiteX3" fmla="*/ 0 w 523875"/>
                <a:gd name="connsiteY3" fmla="*/ 2648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9050">
                  <a:moveTo>
                    <a:pt x="0" y="0"/>
                  </a:moveTo>
                  <a:lnTo>
                    <a:pt x="524637" y="0"/>
                  </a:lnTo>
                  <a:lnTo>
                    <a:pt x="524637" y="26480"/>
                  </a:lnTo>
                  <a:lnTo>
                    <a:pt x="0" y="26480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B13F777-7FE6-40FF-B1B6-CBE97BF5915A}"/>
              </a:ext>
            </a:extLst>
          </p:cNvPr>
          <p:cNvSpPr/>
          <p:nvPr userDrawn="1"/>
        </p:nvSpPr>
        <p:spPr>
          <a:xfrm>
            <a:off x="-2864" y="6272626"/>
            <a:ext cx="1516511" cy="33700"/>
          </a:xfrm>
          <a:custGeom>
            <a:avLst/>
            <a:gdLst>
              <a:gd name="connsiteX0" fmla="*/ 0 w 857250"/>
              <a:gd name="connsiteY0" fmla="*/ 0 h 19050"/>
              <a:gd name="connsiteX1" fmla="*/ 860774 w 857250"/>
              <a:gd name="connsiteY1" fmla="*/ 0 h 19050"/>
              <a:gd name="connsiteX2" fmla="*/ 860774 w 857250"/>
              <a:gd name="connsiteY2" fmla="*/ 28480 h 19050"/>
              <a:gd name="connsiteX3" fmla="*/ 0 w 857250"/>
              <a:gd name="connsiteY3" fmla="*/ 2848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7250" h="19050">
                <a:moveTo>
                  <a:pt x="0" y="0"/>
                </a:moveTo>
                <a:lnTo>
                  <a:pt x="860774" y="0"/>
                </a:lnTo>
                <a:lnTo>
                  <a:pt x="860774" y="28480"/>
                </a:lnTo>
                <a:lnTo>
                  <a:pt x="0" y="28480"/>
                </a:lnTo>
                <a:close/>
              </a:path>
            </a:pathLst>
          </a:custGeom>
          <a:solidFill>
            <a:srgbClr val="1F9CD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444841-AB8E-4E8B-A1AA-050101181A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7741" y="983858"/>
            <a:ext cx="9182609" cy="644004"/>
          </a:xfrm>
          <a:solidFill>
            <a:schemeClr val="accent1"/>
          </a:solidFill>
        </p:spPr>
        <p:txBody>
          <a:bodyPr wrap="square" lIns="216000" tIns="72000" rIns="36000" bIns="72000" anchor="b">
            <a:sp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Hoofdstuktitel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2336D0-FA95-4779-A214-44C24D44B8C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18461" y="1630244"/>
            <a:ext cx="5931659" cy="477805"/>
          </a:xfrm>
          <a:solidFill>
            <a:schemeClr val="tx2"/>
          </a:solidFill>
        </p:spPr>
        <p:txBody>
          <a:bodyPr wrap="square" lIns="216000" tIns="72000" rIns="36000" bIns="7200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8D5D0F-E586-4CF8-A67D-F0A3E5A2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03FA02-B067-46C1-B3FC-2BE1B3E3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E47089-56FE-4ABC-8898-DB1FE762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1881" y="6528722"/>
            <a:ext cx="1665740" cy="225919"/>
          </a:xfrm>
        </p:spPr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A429974C-1DDC-4370-B9B9-D1AE3CDBBB65}"/>
              </a:ext>
            </a:extLst>
          </p:cNvPr>
          <p:cNvCxnSpPr>
            <a:cxnSpLocks/>
          </p:cNvCxnSpPr>
          <p:nvPr userDrawn="1"/>
        </p:nvCxnSpPr>
        <p:spPr>
          <a:xfrm flipV="1">
            <a:off x="990715" y="1627867"/>
            <a:ext cx="0" cy="916473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aphic 8">
            <a:extLst>
              <a:ext uri="{FF2B5EF4-FFF2-40B4-BE49-F238E27FC236}">
                <a16:creationId xmlns:a16="http://schemas.microsoft.com/office/drawing/2014/main" id="{5F81F2CB-DC0D-454F-BFD2-33CDF26774C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71124" y="6138057"/>
            <a:ext cx="2071655" cy="564565"/>
            <a:chOff x="5235416" y="3301841"/>
            <a:chExt cx="1714024" cy="467104"/>
          </a:xfrm>
        </p:grpSpPr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410DE892-FD02-4C36-860E-6B3D0C0B0D67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A01F1CDA-7929-4DC8-8C6C-D9707FA95F97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FC08CA0B-6463-44B2-B28C-E36CFCA85562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4CCA53F9-AAF8-43E1-9FB8-86866CA4FB5C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87C924B6-63BF-4165-A18E-A8DC322D2F08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4AD3FF12-DCDB-4AF8-884F-E0DEA97A5F78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539BA9DD-04CE-4A73-867F-396ABC150666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9397B50B-4202-4176-BBCB-17E1858B4DDC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4811700A-A858-4ACE-B6B8-1A1D59846F52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A336FF53-2E5E-4326-BAA2-FA4120220AE2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438C29B4-C359-425A-B485-5A21FA3B7494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81EB972-4307-40F0-AA47-0C5E4724DBD6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55361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31C1910-D699-4E5E-B4B3-314C560078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2513" y="1627862"/>
            <a:ext cx="9097962" cy="3483888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Bedek evt. de foto met een blauw transparantvlak in PowerPoint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0D0F156A-78F3-4020-AA06-A807B57C3F95}"/>
              </a:ext>
            </a:extLst>
          </p:cNvPr>
          <p:cNvGrpSpPr/>
          <p:nvPr userDrawn="1"/>
        </p:nvGrpSpPr>
        <p:grpSpPr>
          <a:xfrm>
            <a:off x="10951831" y="-3202"/>
            <a:ext cx="1254323" cy="3059478"/>
            <a:chOff x="10951831" y="-3202"/>
            <a:chExt cx="1254323" cy="3059478"/>
          </a:xfrm>
          <a:solidFill>
            <a:schemeClr val="bg1"/>
          </a:solidFill>
        </p:grpSpPr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DB6E4DE4-3A75-4717-8444-C384B914EC8F}"/>
                </a:ext>
              </a:extLst>
            </p:cNvPr>
            <p:cNvSpPr/>
            <p:nvPr userDrawn="1"/>
          </p:nvSpPr>
          <p:spPr>
            <a:xfrm>
              <a:off x="11149820" y="562458"/>
              <a:ext cx="33700" cy="2493818"/>
            </a:xfrm>
            <a:custGeom>
              <a:avLst/>
              <a:gdLst>
                <a:gd name="connsiteX0" fmla="*/ 0 w 19050"/>
                <a:gd name="connsiteY0" fmla="*/ 0 h 1409700"/>
                <a:gd name="connsiteX1" fmla="*/ 23146 w 19050"/>
                <a:gd name="connsiteY1" fmla="*/ 0 h 1409700"/>
                <a:gd name="connsiteX2" fmla="*/ 23146 w 19050"/>
                <a:gd name="connsiteY2" fmla="*/ 1409795 h 1409700"/>
                <a:gd name="connsiteX3" fmla="*/ 0 w 19050"/>
                <a:gd name="connsiteY3" fmla="*/ 1409795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409700">
                  <a:moveTo>
                    <a:pt x="0" y="0"/>
                  </a:moveTo>
                  <a:lnTo>
                    <a:pt x="23146" y="0"/>
                  </a:lnTo>
                  <a:lnTo>
                    <a:pt x="23146" y="1409795"/>
                  </a:lnTo>
                  <a:lnTo>
                    <a:pt x="0" y="1409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B3EEC658-9DD7-491B-B884-159F24C60B32}"/>
                </a:ext>
              </a:extLst>
            </p:cNvPr>
            <p:cNvSpPr/>
            <p:nvPr userDrawn="1"/>
          </p:nvSpPr>
          <p:spPr>
            <a:xfrm>
              <a:off x="10951831" y="-3202"/>
              <a:ext cx="67400" cy="2123115"/>
            </a:xfrm>
            <a:custGeom>
              <a:avLst/>
              <a:gdLst>
                <a:gd name="connsiteX0" fmla="*/ 0 w 38100"/>
                <a:gd name="connsiteY0" fmla="*/ 0 h 1200150"/>
                <a:gd name="connsiteX1" fmla="*/ 45244 w 38100"/>
                <a:gd name="connsiteY1" fmla="*/ 0 h 1200150"/>
                <a:gd name="connsiteX2" fmla="*/ 45244 w 38100"/>
                <a:gd name="connsiteY2" fmla="*/ 1204627 h 1200150"/>
                <a:gd name="connsiteX3" fmla="*/ 0 w 38100"/>
                <a:gd name="connsiteY3" fmla="*/ 1204627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200150">
                  <a:moveTo>
                    <a:pt x="0" y="0"/>
                  </a:moveTo>
                  <a:lnTo>
                    <a:pt x="45244" y="0"/>
                  </a:lnTo>
                  <a:lnTo>
                    <a:pt x="45244" y="1204627"/>
                  </a:lnTo>
                  <a:lnTo>
                    <a:pt x="0" y="12046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00A7235C-C684-4502-99F9-78050D9F9B6F}"/>
                </a:ext>
              </a:extLst>
            </p:cNvPr>
            <p:cNvSpPr/>
            <p:nvPr userDrawn="1"/>
          </p:nvSpPr>
          <p:spPr>
            <a:xfrm>
              <a:off x="11279397" y="1903054"/>
              <a:ext cx="926757" cy="33700"/>
            </a:xfrm>
            <a:custGeom>
              <a:avLst/>
              <a:gdLst>
                <a:gd name="connsiteX0" fmla="*/ 0 w 523875"/>
                <a:gd name="connsiteY0" fmla="*/ 0 h 19050"/>
                <a:gd name="connsiteX1" fmla="*/ 524637 w 523875"/>
                <a:gd name="connsiteY1" fmla="*/ 0 h 19050"/>
                <a:gd name="connsiteX2" fmla="*/ 524637 w 523875"/>
                <a:gd name="connsiteY2" fmla="*/ 26480 h 19050"/>
                <a:gd name="connsiteX3" fmla="*/ 0 w 523875"/>
                <a:gd name="connsiteY3" fmla="*/ 2648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9050">
                  <a:moveTo>
                    <a:pt x="0" y="0"/>
                  </a:moveTo>
                  <a:lnTo>
                    <a:pt x="524637" y="0"/>
                  </a:lnTo>
                  <a:lnTo>
                    <a:pt x="524637" y="26480"/>
                  </a:lnTo>
                  <a:lnTo>
                    <a:pt x="0" y="264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B13F777-7FE6-40FF-B1B6-CBE97BF5915A}"/>
              </a:ext>
            </a:extLst>
          </p:cNvPr>
          <p:cNvSpPr/>
          <p:nvPr userDrawn="1"/>
        </p:nvSpPr>
        <p:spPr>
          <a:xfrm>
            <a:off x="-2864" y="6272626"/>
            <a:ext cx="1516511" cy="33700"/>
          </a:xfrm>
          <a:custGeom>
            <a:avLst/>
            <a:gdLst>
              <a:gd name="connsiteX0" fmla="*/ 0 w 857250"/>
              <a:gd name="connsiteY0" fmla="*/ 0 h 19050"/>
              <a:gd name="connsiteX1" fmla="*/ 860774 w 857250"/>
              <a:gd name="connsiteY1" fmla="*/ 0 h 19050"/>
              <a:gd name="connsiteX2" fmla="*/ 860774 w 857250"/>
              <a:gd name="connsiteY2" fmla="*/ 28480 h 19050"/>
              <a:gd name="connsiteX3" fmla="*/ 0 w 857250"/>
              <a:gd name="connsiteY3" fmla="*/ 2848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7250" h="19050">
                <a:moveTo>
                  <a:pt x="0" y="0"/>
                </a:moveTo>
                <a:lnTo>
                  <a:pt x="860774" y="0"/>
                </a:lnTo>
                <a:lnTo>
                  <a:pt x="860774" y="28480"/>
                </a:lnTo>
                <a:lnTo>
                  <a:pt x="0" y="2848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444841-AB8E-4E8B-A1AA-050101181A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7741" y="983858"/>
            <a:ext cx="9182609" cy="644004"/>
          </a:xfrm>
          <a:solidFill>
            <a:schemeClr val="tx2"/>
          </a:solidFill>
        </p:spPr>
        <p:txBody>
          <a:bodyPr wrap="square" lIns="216000" tIns="72000" rIns="36000" bIns="72000" anchor="b">
            <a:sp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Hoofdstuktitel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2336D0-FA95-4779-A214-44C24D44B8C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18461" y="1630244"/>
            <a:ext cx="5931659" cy="477805"/>
          </a:xfrm>
          <a:solidFill>
            <a:schemeClr val="bg2"/>
          </a:solidFill>
        </p:spPr>
        <p:txBody>
          <a:bodyPr wrap="square" lIns="216000" tIns="72000" rIns="36000" bIns="7200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8D5D0F-E586-4CF8-A67D-F0A3E5A2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19F3B34-6B0D-45FF-A390-8EBDD9B392CA}" type="datetimeFigureOut">
              <a:rPr lang="nl-NL" smtClean="0"/>
              <a:pPr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03FA02-B067-46C1-B3FC-2BE1B3E3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E47089-56FE-4ABC-8898-DB1FE762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4453" y="6528722"/>
            <a:ext cx="1665740" cy="22591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9DE7F4B-6E11-487C-9B28-4934A04645A5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A429974C-1DDC-4370-B9B9-D1AE3CDBBB65}"/>
              </a:ext>
            </a:extLst>
          </p:cNvPr>
          <p:cNvCxnSpPr>
            <a:cxnSpLocks/>
          </p:cNvCxnSpPr>
          <p:nvPr userDrawn="1"/>
        </p:nvCxnSpPr>
        <p:spPr>
          <a:xfrm flipV="1">
            <a:off x="990715" y="1627867"/>
            <a:ext cx="0" cy="916473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aphic 8">
            <a:extLst>
              <a:ext uri="{FF2B5EF4-FFF2-40B4-BE49-F238E27FC236}">
                <a16:creationId xmlns:a16="http://schemas.microsoft.com/office/drawing/2014/main" id="{D191DF85-6666-4865-908C-272BD92DB85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71124" y="6138057"/>
            <a:ext cx="2071655" cy="564565"/>
            <a:chOff x="5235416" y="3301841"/>
            <a:chExt cx="1714024" cy="467104"/>
          </a:xfrm>
        </p:grpSpPr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4F089FBF-9830-40DC-9C5D-84D20B13C132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D829E1C1-FD77-4AFD-8B32-546E84533482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5906E091-613C-4D7A-86F6-3C9FDE8BAC3D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1EB8D18A-8398-4163-8542-A98983626831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17413BBB-905B-490B-902F-FFA9061E7445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4306EBE8-0512-41B0-8C85-9B35E09DD0FF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BEC744C8-8D1E-4AC5-9EB2-C306E28C9AC6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88121F77-CCC4-4AEA-A0F3-02C67EC3A087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5632CD28-D812-4D8C-8651-32EDDF21EC6A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5C2C8AB0-15C1-4A5C-8858-15DAA334C6B3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70AF2845-E22B-49D8-B190-494AFD8B6CF1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11ECE301-5E99-4E41-80AE-52FAE8C1D976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48928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31C1910-D699-4E5E-B4B3-314C560078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416928"/>
            <a:ext cx="10514013" cy="469482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Bedek de foto met een blauw transparantvlak in PowerPoint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444841-AB8E-4E8B-A1AA-050101181A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7741" y="4467746"/>
            <a:ext cx="9182609" cy="644004"/>
          </a:xfrm>
          <a:solidFill>
            <a:schemeClr val="bg1"/>
          </a:solidFill>
        </p:spPr>
        <p:txBody>
          <a:bodyPr wrap="square" lIns="216000" tIns="72000" rIns="36000" bIns="72000" anchor="b">
            <a:sp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Hoofdstuktitel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8D5D0F-E586-4CF8-A67D-F0A3E5A2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03FA02-B067-46C1-B3FC-2BE1B3E3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E47089-56FE-4ABC-8898-DB1FE762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1881" y="6528722"/>
            <a:ext cx="1665740" cy="225919"/>
          </a:xfrm>
        </p:spPr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grpSp>
        <p:nvGrpSpPr>
          <p:cNvPr id="16" name="Graphic 8">
            <a:extLst>
              <a:ext uri="{FF2B5EF4-FFF2-40B4-BE49-F238E27FC236}">
                <a16:creationId xmlns:a16="http://schemas.microsoft.com/office/drawing/2014/main" id="{623D45B3-8752-4CE1-B178-D2D0EE01E5C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71124" y="6138057"/>
            <a:ext cx="2071655" cy="564565"/>
            <a:chOff x="5235416" y="3301841"/>
            <a:chExt cx="1714024" cy="467104"/>
          </a:xfrm>
        </p:grpSpPr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11ACFC47-28E2-4CCB-973E-5805CCB16D48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51107280-A022-473F-A6B6-E1095FB569EC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334FE621-6590-4AE6-807D-5CCE4F5F0748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CECC4937-8313-4393-8B51-9EBC862D346E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DFAD6B84-F862-4910-817C-22365F253D48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51BFE59C-124C-46BD-8D91-2F43A5ECFF9E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13AD6994-6FEE-4714-BFDC-9E8B46871630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4D554A79-4E67-465A-B3BB-032A03D3BCB5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9495084A-5A16-4038-9406-72B43F83AA4B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8CEEFBB8-4F59-40BF-8A62-BC314720EECD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2BF43ECD-3CA2-4A97-A1DD-81CB0FBCCF9D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7A5B7025-412D-4246-ADB7-CC1BBB9FB51B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42137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sslide met titel en o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400E2F-3B5A-4CE3-8812-3A0378F6D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0674" y="279531"/>
            <a:ext cx="10641539" cy="642716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Afbeeldingsslide met titel en ondertitel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E10AC5-78EA-4D68-A56B-117BFFC1101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10674" y="922248"/>
            <a:ext cx="10878043" cy="390130"/>
          </a:xfrm>
          <a:solidFill>
            <a:schemeClr val="bg2"/>
          </a:solidFill>
        </p:spPr>
        <p:txBody>
          <a:bodyPr lIns="144000" tIns="0" anchor="ctr" anchorCtr="0"/>
          <a:lstStyle>
            <a:lvl1pPr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A1E7BEE-0326-497B-B74F-8A02E1FEB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A0DA213-AC14-48D0-8DF0-D5D29036A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6999A4-7900-457D-BF45-B95718D6E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368D000C-0D0B-4BE0-9078-9AFFE15061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8" y="1312863"/>
            <a:ext cx="10512425" cy="4492625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92402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 userDrawn="1">
          <p15:clr>
            <a:srgbClr val="FBAE40"/>
          </p15:clr>
        </p15:guide>
        <p15:guide id="2" pos="4067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449389"/>
            <a:ext cx="4895850" cy="43561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27E68DA-EE67-4E8D-AF17-CBE735388E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6362" y="1449389"/>
            <a:ext cx="4899025" cy="43561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955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432631-D3A0-4B96-A22E-039A2F4A10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433940"/>
            <a:ext cx="4895850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272017"/>
            <a:ext cx="4895850" cy="35334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611856B-83D8-49F3-8B87-8F33182BDBE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56362" y="1433940"/>
            <a:ext cx="4899025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27E68DA-EE67-4E8D-AF17-CBE735388E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6362" y="2272017"/>
            <a:ext cx="4899025" cy="35334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325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1559FA0-9526-431E-9189-7F8FE8AB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531"/>
            <a:ext cx="10641539" cy="1033332"/>
          </a:xfrm>
          <a:prstGeom prst="rect">
            <a:avLst/>
          </a:prstGeom>
          <a:noFill/>
        </p:spPr>
        <p:txBody>
          <a:bodyPr vert="horz" lIns="108000" tIns="144000" rIns="900000" bIns="108000" rtlCol="0" anchor="t" anchorCtr="0">
            <a:no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A06FFB-8ECA-43C3-8DE3-92A5BF046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49388"/>
            <a:ext cx="10514012" cy="43485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FDD5D0-FBAC-4B8F-B0CE-8795D214AE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528722"/>
            <a:ext cx="950723" cy="22591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C19F3B34-6B0D-45FF-A390-8EBDD9B392CA}" type="datetimeFigureOut">
              <a:rPr lang="nl-NL" smtClean="0"/>
              <a:pPr/>
              <a:t>6-7-2026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84A78F5-4920-4B26-B15C-9AF3ED042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88923" y="6528722"/>
            <a:ext cx="4114800" cy="22591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52B93B-9360-4132-90EF-CCE2063F91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528722"/>
            <a:ext cx="1665740" cy="22591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F9DE7F4B-6E11-487C-9B28-4934A04645A5}" type="slidenum">
              <a:rPr lang="nl-NL" smtClean="0"/>
              <a:pPr/>
              <a:t>‹nr.›</a:t>
            </a:fld>
            <a:endParaRPr lang="nl-NL" dirty="0"/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285109E4-AF7B-4B1F-872C-BC9CC2BA4BF8}"/>
              </a:ext>
            </a:extLst>
          </p:cNvPr>
          <p:cNvGrpSpPr/>
          <p:nvPr userDrawn="1"/>
        </p:nvGrpSpPr>
        <p:grpSpPr>
          <a:xfrm>
            <a:off x="10541263" y="6207125"/>
            <a:ext cx="1123950" cy="650875"/>
            <a:chOff x="10541263" y="6207125"/>
            <a:chExt cx="1123950" cy="650875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695883A7-FC01-4238-B828-A30A58A178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0541263" y="6207125"/>
              <a:ext cx="1123950" cy="514350"/>
            </a:xfrm>
            <a:prstGeom prst="rect">
              <a:avLst/>
            </a:prstGeom>
          </p:spPr>
        </p:pic>
        <p:cxnSp>
          <p:nvCxnSpPr>
            <p:cNvPr id="18" name="Rechte verbindingslijn 17">
              <a:extLst>
                <a:ext uri="{FF2B5EF4-FFF2-40B4-BE49-F238E27FC236}">
                  <a16:creationId xmlns:a16="http://schemas.microsoft.com/office/drawing/2014/main" id="{559DD79C-F74D-4443-B394-415B8F64008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351418" y="6547247"/>
              <a:ext cx="0" cy="310753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hthoek 23">
            <a:extLst>
              <a:ext uri="{FF2B5EF4-FFF2-40B4-BE49-F238E27FC236}">
                <a16:creationId xmlns:a16="http://schemas.microsoft.com/office/drawing/2014/main" id="{53EA065C-3CBE-4078-92FC-5ACECBBAC1A5}"/>
              </a:ext>
            </a:extLst>
          </p:cNvPr>
          <p:cNvSpPr/>
          <p:nvPr userDrawn="1"/>
        </p:nvSpPr>
        <p:spPr>
          <a:xfrm flipH="1">
            <a:off x="664953" y="0"/>
            <a:ext cx="377367" cy="2795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02F4C536-0089-4B53-A131-24FCEC9C4EAC}"/>
              </a:ext>
            </a:extLst>
          </p:cNvPr>
          <p:cNvSpPr/>
          <p:nvPr userDrawn="1"/>
        </p:nvSpPr>
        <p:spPr>
          <a:xfrm>
            <a:off x="664955" y="-2"/>
            <a:ext cx="54183" cy="1691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B2F8989C-D704-4525-8A80-BA326D1F6E8B}"/>
              </a:ext>
            </a:extLst>
          </p:cNvPr>
          <p:cNvSpPr/>
          <p:nvPr userDrawn="1"/>
        </p:nvSpPr>
        <p:spPr>
          <a:xfrm>
            <a:off x="0" y="5751718"/>
            <a:ext cx="719138" cy="537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92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6" r:id="rId3"/>
    <p:sldLayoutId id="2147483651" r:id="rId4"/>
    <p:sldLayoutId id="2147483660" r:id="rId5"/>
    <p:sldLayoutId id="2147483665" r:id="rId6"/>
    <p:sldLayoutId id="2147483652" r:id="rId7"/>
    <p:sldLayoutId id="2147483669" r:id="rId8"/>
    <p:sldLayoutId id="2147483653" r:id="rId9"/>
    <p:sldLayoutId id="2147483661" r:id="rId10"/>
    <p:sldLayoutId id="2147483662" r:id="rId11"/>
    <p:sldLayoutId id="2147483663" r:id="rId12"/>
    <p:sldLayoutId id="2147483670" r:id="rId13"/>
    <p:sldLayoutId id="2147483654" r:id="rId14"/>
    <p:sldLayoutId id="2147483664" r:id="rId15"/>
    <p:sldLayoutId id="2147483655" r:id="rId16"/>
    <p:sldLayoutId id="2147483668" r:id="rId17"/>
    <p:sldLayoutId id="21474836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4763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269875" indent="-269875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446088" indent="-1793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715963" indent="-180975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657" userDrawn="1">
          <p15:clr>
            <a:srgbClr val="F26B43"/>
          </p15:clr>
        </p15:guide>
        <p15:guide id="4" orient="horz" pos="913" userDrawn="1">
          <p15:clr>
            <a:srgbClr val="F26B43"/>
          </p15:clr>
        </p15:guide>
        <p15:guide id="5" pos="529" userDrawn="1">
          <p15:clr>
            <a:srgbClr val="F26B43"/>
          </p15:clr>
        </p15:guide>
        <p15:guide id="6" pos="7151" userDrawn="1">
          <p15:clr>
            <a:srgbClr val="F26B43"/>
          </p15:clr>
        </p15:guide>
        <p15:guide id="7" pos="4067" userDrawn="1">
          <p15:clr>
            <a:srgbClr val="F26B43"/>
          </p15:clr>
        </p15:guide>
        <p15:guide id="8" pos="361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7E768A29-0E1E-442F-9A79-AAB2CEC0F66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48341" b="24813"/>
          <a:stretch/>
        </p:blipFill>
        <p:spPr>
          <a:xfrm>
            <a:off x="1018108" y="1458912"/>
            <a:ext cx="9697295" cy="3905713"/>
          </a:xfr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CB0FA4D4-14DA-4E93-8822-3EAB86B54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Veilig werken op hoogte</a:t>
            </a:r>
          </a:p>
        </p:txBody>
      </p:sp>
      <p:sp>
        <p:nvSpPr>
          <p:cNvPr id="8" name="Ondertitel 7">
            <a:extLst>
              <a:ext uri="{FF2B5EF4-FFF2-40B4-BE49-F238E27FC236}">
                <a16:creationId xmlns:a16="http://schemas.microsoft.com/office/drawing/2014/main" id="{13377D73-A147-4E0D-BAFC-951479E755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8108" y="4242883"/>
            <a:ext cx="8605467" cy="422405"/>
          </a:xfrm>
        </p:spPr>
        <p:txBody>
          <a:bodyPr/>
          <a:lstStyle/>
          <a:p>
            <a:r>
              <a:rPr lang="nl-NL" b="1" dirty="0">
                <a:latin typeface="Verdana"/>
                <a:ea typeface="Serifa BdCn BT" pitchFamily="-110" charset="0"/>
                <a:cs typeface="Verdana"/>
              </a:rPr>
              <a:t>TOOLBOXMEETING</a:t>
            </a:r>
          </a:p>
        </p:txBody>
      </p:sp>
    </p:spTree>
    <p:extLst>
      <p:ext uri="{BB962C8B-B14F-4D97-AF65-F5344CB8AC3E}">
        <p14:creationId xmlns:p14="http://schemas.microsoft.com/office/powerpoint/2010/main" val="1906107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Rolsteigers (2)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1457325"/>
            <a:ext cx="5103811" cy="438450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Beklim de rolsteiger via het frame aan </a:t>
            </a:r>
            <a:br>
              <a:rPr lang="nl-NL" dirty="0">
                <a:ea typeface="Serifa BTBoldCondensed"/>
                <a:cs typeface="Verdana"/>
              </a:rPr>
            </a:br>
            <a:r>
              <a:rPr lang="nl-NL" dirty="0">
                <a:ea typeface="Serifa BTBoldCondensed"/>
                <a:cs typeface="Verdana"/>
              </a:rPr>
              <a:t>de binnenzijde;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Denk aan de afzetting;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Denk bij de verplaatsing dat je er niet op mag staan;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Denk aan de vergrendeling op de wielen;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Denk aan de stempels of uitzetbenen. </a:t>
            </a:r>
          </a:p>
          <a:p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71944380-FBAA-4EF7-948A-B2AF76DC93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Picture 5" descr="Abdijtuinen Santvoort 09042008 17">
            <a:extLst>
              <a:ext uri="{FF2B5EF4-FFF2-40B4-BE49-F238E27FC236}">
                <a16:creationId xmlns:a16="http://schemas.microsoft.com/office/drawing/2014/main" id="{3B1A0C8D-2B2D-4796-BFD6-80EE4693E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482" y="1457325"/>
            <a:ext cx="2985611" cy="224064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0" name="Picture 4" descr="Visser bouwdiensten 017">
            <a:extLst>
              <a:ext uri="{FF2B5EF4-FFF2-40B4-BE49-F238E27FC236}">
                <a16:creationId xmlns:a16="http://schemas.microsoft.com/office/drawing/2014/main" id="{E14BBF13-A72E-40EA-B55F-FFAF759EA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54815" y="3790316"/>
            <a:ext cx="2306416" cy="201517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271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Hoogwerker (1)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1457325"/>
            <a:ext cx="5103811" cy="438450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Gebruik de voorgeschreven </a:t>
            </a:r>
            <a:br>
              <a:rPr lang="nl-NL" dirty="0">
                <a:ea typeface="Serifa BTBoldCondensed"/>
                <a:cs typeface="Verdana"/>
              </a:rPr>
            </a:br>
            <a:r>
              <a:rPr lang="nl-NL" dirty="0">
                <a:ea typeface="Serifa BTBoldCondensed"/>
                <a:cs typeface="Verdana"/>
              </a:rPr>
              <a:t>persoonlijke beschermingsmiddelen;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Alleen bevoegde personen mogen </a:t>
            </a:r>
            <a:br>
              <a:rPr lang="nl-NL" dirty="0">
                <a:ea typeface="Serifa BTBoldCondensed"/>
                <a:cs typeface="Verdana"/>
              </a:rPr>
            </a:br>
            <a:r>
              <a:rPr lang="nl-NL" dirty="0">
                <a:ea typeface="Serifa BTBoldCondensed"/>
                <a:cs typeface="Verdana"/>
              </a:rPr>
              <a:t>een hoogwerker bedienen;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Volg de veiligheidsvoorschriften op;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Wees vertrouwd met de machine;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Houd altijd de volle aandacht bij het werk. </a:t>
            </a:r>
          </a:p>
          <a:p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71944380-FBAA-4EF7-948A-B2AF76DC93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Picture 4" descr="kw2">
            <a:extLst>
              <a:ext uri="{FF2B5EF4-FFF2-40B4-BE49-F238E27FC236}">
                <a16:creationId xmlns:a16="http://schemas.microsoft.com/office/drawing/2014/main" id="{BA17F26D-EDE0-4F58-9F18-5C748416E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35511" y="1270771"/>
            <a:ext cx="4537554" cy="472126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6049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Hoogwerker (2)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1457325"/>
            <a:ext cx="5103811" cy="438450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Controleer of de machine in </a:t>
            </a:r>
            <a:br>
              <a:rPr lang="nl-NL" dirty="0">
                <a:ea typeface="Serifa BTBoldCondensed"/>
                <a:cs typeface="Verdana"/>
              </a:rPr>
            </a:br>
            <a:r>
              <a:rPr lang="nl-NL" dirty="0">
                <a:ea typeface="Serifa BTBoldCondensed"/>
                <a:cs typeface="Verdana"/>
              </a:rPr>
              <a:t>goede staat verkeert;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Zorg voor een schone machine;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Stap op de juiste wijze in en uit;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Overbrug geen beveiligingen;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Gebruik de hoogwerker niet </a:t>
            </a:r>
            <a:br>
              <a:rPr lang="nl-NL" dirty="0">
                <a:ea typeface="Serifa BTBoldCondensed"/>
                <a:cs typeface="Verdana"/>
              </a:rPr>
            </a:br>
            <a:r>
              <a:rPr lang="nl-NL" dirty="0">
                <a:ea typeface="Serifa BTBoldCondensed"/>
                <a:cs typeface="Verdana"/>
              </a:rPr>
              <a:t>als lift.</a:t>
            </a:r>
          </a:p>
          <a:p>
            <a:endParaRPr lang="nl-NL" dirty="0"/>
          </a:p>
        </p:txBody>
      </p:sp>
      <p:pic>
        <p:nvPicPr>
          <p:cNvPr id="6" name="Picture 4" descr="hw1">
            <a:extLst>
              <a:ext uri="{FF2B5EF4-FFF2-40B4-BE49-F238E27FC236}">
                <a16:creationId xmlns:a16="http://schemas.microsoft.com/office/drawing/2014/main" id="{166D4095-3672-4546-81B7-74E2F3F30F4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/>
          <a:srcRect l="7753" r="7753"/>
          <a:stretch>
            <a:fillRect/>
          </a:stretch>
        </p:blipFill>
        <p:spPr bwMode="auto">
          <a:xfrm>
            <a:off x="7073037" y="1457325"/>
            <a:ext cx="4279176" cy="3800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6442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/>
          <a:lstStyle/>
          <a:p>
            <a:r>
              <a:rPr lang="nl-NL" dirty="0"/>
              <a:t>Kraan met werkbak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1457325"/>
            <a:ext cx="5103811" cy="438450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Er moet goede communicatie mogelijk zijn tussen de kraanbestuurder en de “bemanning”;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Er mogen tegelijk geen andere lasten worden gehesen;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Er moet een harnasgordel worden gedragen die is bevestigd de werkbak;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In en uitstappen is verboden.</a:t>
            </a:r>
          </a:p>
          <a:p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D1003AB3-29AB-40FE-BC01-008685BA6A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Picture 4" descr="Hommema_Geen_Helm_Web">
            <a:extLst>
              <a:ext uri="{FF2B5EF4-FFF2-40B4-BE49-F238E27FC236}">
                <a16:creationId xmlns:a16="http://schemas.microsoft.com/office/drawing/2014/main" id="{3C8D350A-1382-4FAD-B355-77FE8BB7B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6363" y="2632444"/>
            <a:ext cx="1913914" cy="320938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8" name="Picture 5" descr="Brustem_2un04_Afladen_Ladders_Web">
            <a:extLst>
              <a:ext uri="{FF2B5EF4-FFF2-40B4-BE49-F238E27FC236}">
                <a16:creationId xmlns:a16="http://schemas.microsoft.com/office/drawing/2014/main" id="{7197B30A-3E6B-47B2-94A8-0F83AB06C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98544" y="4023658"/>
            <a:ext cx="2861606" cy="1800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0817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Collectieve beschermingsmiddelen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   </a:t>
            </a:r>
            <a:r>
              <a:rPr lang="nl-NL" sz="2400" b="1" dirty="0">
                <a:solidFill>
                  <a:schemeClr val="accent1"/>
                </a:solidFill>
                <a:latin typeface="+mn-lt"/>
              </a:rPr>
              <a:t>Zo dus niet!</a:t>
            </a:r>
            <a:endParaRPr lang="nl-NL" dirty="0"/>
          </a:p>
        </p:txBody>
      </p:sp>
      <p:pic>
        <p:nvPicPr>
          <p:cNvPr id="7" name="Picture 4" descr="Jan04safety">
            <a:extLst>
              <a:ext uri="{FF2B5EF4-FFF2-40B4-BE49-F238E27FC236}">
                <a16:creationId xmlns:a16="http://schemas.microsoft.com/office/drawing/2014/main" id="{FCC7A215-2B13-4E15-A59D-24C90E7A218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4594" y="2173233"/>
            <a:ext cx="4833799" cy="363225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8" name="Picture 5" descr="working_at_height_2">
            <a:extLst>
              <a:ext uri="{FF2B5EF4-FFF2-40B4-BE49-F238E27FC236}">
                <a16:creationId xmlns:a16="http://schemas.microsoft.com/office/drawing/2014/main" id="{1FACE469-65A1-47C7-B2B2-70CA98650E31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/>
          <a:srcRect l="11958" r="11958"/>
          <a:stretch>
            <a:fillRect/>
          </a:stretch>
        </p:blipFill>
        <p:spPr bwMode="auto">
          <a:xfrm>
            <a:off x="7097639" y="2173233"/>
            <a:ext cx="4089767" cy="363225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5439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/>
          <a:lstStyle/>
          <a:p>
            <a:r>
              <a:rPr lang="nl-NL" dirty="0"/>
              <a:t>Persoonlijke beschermingsmiddelen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1457325"/>
            <a:ext cx="5103811" cy="438450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Harnasgordel;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Positioneringslijn;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Lijn voor valbeveiliging;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Valstopapparaat;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Veiligheidshaken;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Touw.</a:t>
            </a:r>
          </a:p>
          <a:p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D1003AB3-29AB-40FE-BC01-008685BA6A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Picture 4" descr="h2">
            <a:extLst>
              <a:ext uri="{FF2B5EF4-FFF2-40B4-BE49-F238E27FC236}">
                <a16:creationId xmlns:a16="http://schemas.microsoft.com/office/drawing/2014/main" id="{57BF1530-691D-4AB5-A5BD-767F9AD62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6363" y="2193889"/>
            <a:ext cx="1861160" cy="36115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0" name="Picture 5" descr="valb1">
            <a:extLst>
              <a:ext uri="{FF2B5EF4-FFF2-40B4-BE49-F238E27FC236}">
                <a16:creationId xmlns:a16="http://schemas.microsoft.com/office/drawing/2014/main" id="{779FB826-99DA-4B3E-9C38-308D233F1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30288" y="3771746"/>
            <a:ext cx="2521925" cy="207008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1326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Persoonlijke beschermingsmiddelen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   </a:t>
            </a:r>
            <a:r>
              <a:rPr lang="nl-NL" sz="2400" b="1" dirty="0">
                <a:solidFill>
                  <a:schemeClr val="accent1"/>
                </a:solidFill>
                <a:latin typeface="+mn-lt"/>
              </a:rPr>
              <a:t>Zo dus niet!</a:t>
            </a:r>
            <a:endParaRPr lang="nl-NL" dirty="0"/>
          </a:p>
        </p:txBody>
      </p:sp>
      <p:pic>
        <p:nvPicPr>
          <p:cNvPr id="9" name="Picture 4" descr="Just-Hanging-Around">
            <a:extLst>
              <a:ext uri="{FF2B5EF4-FFF2-40B4-BE49-F238E27FC236}">
                <a16:creationId xmlns:a16="http://schemas.microsoft.com/office/drawing/2014/main" id="{0744CAFC-7FB3-4A09-ABD0-A1202E92101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3240" y="2112996"/>
            <a:ext cx="3044116" cy="36845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0" name="Picture 5" descr="Veiligheidslijnen in de war">
            <a:extLst>
              <a:ext uri="{FF2B5EF4-FFF2-40B4-BE49-F238E27FC236}">
                <a16:creationId xmlns:a16="http://schemas.microsoft.com/office/drawing/2014/main" id="{97FC88A6-6634-4928-B3B5-C860A4752AAC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/>
          <a:srcRect l="11506" r="11506"/>
          <a:stretch>
            <a:fillRect/>
          </a:stretch>
        </p:blipFill>
        <p:spPr bwMode="auto">
          <a:xfrm>
            <a:off x="6095999" y="2112996"/>
            <a:ext cx="4148691" cy="36845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6885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Werkvoorbereiding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2FD355-C7AD-4BE7-BFD7-4604503FFE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Analyseer de risico’s op de werkplek;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Beoordeel deze risico’s;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Bekijk hoe je de risico’s kunt verminderen of beperken;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Bepaal welke beschermingsmiddelen nodig zijn.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83195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Positionering en valbeveiliging 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2FD355-C7AD-4BE7-BFD7-4604503FFE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Positionering ook wel gebieds-</a:t>
            </a:r>
            <a:br>
              <a:rPr lang="nl-NL" dirty="0"/>
            </a:br>
            <a:r>
              <a:rPr lang="nl-NL" dirty="0"/>
              <a:t>begrenzing genoemd, zorgt ervoor </a:t>
            </a:r>
            <a:br>
              <a:rPr lang="nl-NL" dirty="0"/>
            </a:br>
            <a:r>
              <a:rPr lang="nl-NL" dirty="0"/>
              <a:t>dat men niet KAN vallen;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Valbeveiliging zorgt ervoor dat </a:t>
            </a:r>
            <a:br>
              <a:rPr lang="nl-NL" dirty="0"/>
            </a:br>
            <a:r>
              <a:rPr lang="nl-NL" dirty="0"/>
              <a:t>als men valt, de energie wordt </a:t>
            </a:r>
            <a:br>
              <a:rPr lang="nl-NL" dirty="0"/>
            </a:br>
            <a:r>
              <a:rPr lang="nl-NL" dirty="0"/>
              <a:t>geabsorbeerd en de val gestopt.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019D8A-E54A-491C-B48F-4C8D64B2B12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Picture 5" descr="FR">
            <a:extLst>
              <a:ext uri="{FF2B5EF4-FFF2-40B4-BE49-F238E27FC236}">
                <a16:creationId xmlns:a16="http://schemas.microsoft.com/office/drawing/2014/main" id="{57B56345-2544-4349-9827-4644E3BF3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6362" y="1277966"/>
            <a:ext cx="2239107" cy="170820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9" name="Picture 4" descr="FA">
            <a:extLst>
              <a:ext uri="{FF2B5EF4-FFF2-40B4-BE49-F238E27FC236}">
                <a16:creationId xmlns:a16="http://schemas.microsoft.com/office/drawing/2014/main" id="{A8D63AA7-C1CC-4345-9E28-B4A788872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6363" y="3741090"/>
            <a:ext cx="2239106" cy="183894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0951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C11D9B-66D1-4C29-9448-85457285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02072"/>
          </a:xfrm>
        </p:spPr>
        <p:txBody>
          <a:bodyPr/>
          <a:lstStyle/>
          <a:p>
            <a:r>
              <a:rPr lang="nl-NL" dirty="0"/>
              <a:t>Positionering en valbeveiliging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E97609-ACF5-4A3D-8652-3C066EB6E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1449388"/>
            <a:ext cx="10514011" cy="434854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endParaRPr lang="nl-NL" dirty="0">
              <a:ea typeface="Serifa BTBoldCondensed"/>
              <a:cs typeface="Verdana"/>
            </a:endParaRPr>
          </a:p>
          <a:p>
            <a:pPr lvl="2">
              <a:tabLst>
                <a:tab pos="271463" algn="l"/>
              </a:tabLst>
            </a:pPr>
            <a:endParaRPr lang="nl-NL" dirty="0">
              <a:latin typeface="Verdana"/>
              <a:cs typeface="Verdana"/>
            </a:endParaRPr>
          </a:p>
          <a:p>
            <a:pPr marL="0" lvl="2" indent="0">
              <a:buNone/>
            </a:pPr>
            <a:endParaRPr lang="nl-NL" dirty="0"/>
          </a:p>
          <a:p>
            <a:pPr marL="3159125" lvl="7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4" name="Picture 3" descr="FA+FR">
            <a:extLst>
              <a:ext uri="{FF2B5EF4-FFF2-40B4-BE49-F238E27FC236}">
                <a16:creationId xmlns:a16="http://schemas.microsoft.com/office/drawing/2014/main" id="{3975EC78-FA10-4E82-A42B-46932DA5D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7623" y="1733395"/>
            <a:ext cx="9196754" cy="378053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332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C11D9B-66D1-4C29-9448-85457285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02072"/>
          </a:xfrm>
        </p:spPr>
        <p:txBody>
          <a:bodyPr/>
          <a:lstStyle/>
          <a:p>
            <a:r>
              <a:rPr lang="nl-NL" dirty="0"/>
              <a:t>Doel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E97609-ACF5-4A3D-8652-3C066EB6E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1449388"/>
            <a:ext cx="10514011" cy="4348548"/>
          </a:xfrm>
        </p:spPr>
        <p:txBody>
          <a:bodyPr/>
          <a:lstStyle/>
          <a:p>
            <a:pPr>
              <a:tabLst>
                <a:tab pos="271463" algn="l"/>
              </a:tabLst>
            </a:pPr>
            <a:r>
              <a:rPr lang="nl-NL" dirty="0">
                <a:cs typeface="Verdana"/>
              </a:rPr>
              <a:t>Doel van dit deel is uitleg te geven over de mogelijke risico’s en maatregelen m.b.t. het werken op daken en het werken langs gevels:</a:t>
            </a:r>
          </a:p>
          <a:p>
            <a:pPr lvl="1">
              <a:tabLst>
                <a:tab pos="271463" algn="l"/>
              </a:tabLst>
            </a:pPr>
            <a:endParaRPr lang="nl-NL" dirty="0">
              <a:cs typeface="Verdana"/>
            </a:endParaRPr>
          </a:p>
          <a:p>
            <a:pPr lvl="2">
              <a:tabLst>
                <a:tab pos="271463" algn="l"/>
              </a:tabLst>
            </a:pPr>
            <a:r>
              <a:rPr lang="nl-NL" sz="2400" dirty="0">
                <a:ea typeface="Serifa BTBoldCondensed"/>
                <a:cs typeface="Verdana"/>
              </a:rPr>
              <a:t>Duidelijkheid te geven over de risico’s;</a:t>
            </a:r>
          </a:p>
          <a:p>
            <a:pPr lvl="2">
              <a:tabLst>
                <a:tab pos="271463" algn="l"/>
              </a:tabLst>
            </a:pPr>
            <a:r>
              <a:rPr lang="nl-NL" sz="2400" dirty="0">
                <a:ea typeface="Serifa BTBoldCondensed"/>
                <a:cs typeface="Verdana"/>
              </a:rPr>
              <a:t>Duidelijkheid te geven over de risicogebieden en maatregelen;</a:t>
            </a:r>
          </a:p>
          <a:p>
            <a:pPr lvl="2">
              <a:tabLst>
                <a:tab pos="271463" algn="l"/>
              </a:tabLst>
            </a:pPr>
            <a:r>
              <a:rPr lang="nl-NL" sz="2400" dirty="0">
                <a:ea typeface="Serifa BTBoldCondensed"/>
                <a:cs typeface="Verdana"/>
              </a:rPr>
              <a:t>Voorkomen van ongevallen;</a:t>
            </a:r>
          </a:p>
          <a:p>
            <a:pPr lvl="2">
              <a:tabLst>
                <a:tab pos="271463" algn="l"/>
              </a:tabLst>
            </a:pPr>
            <a:r>
              <a:rPr lang="nl-NL" sz="2400" dirty="0">
                <a:ea typeface="Serifa BTBoldCondensed"/>
                <a:cs typeface="Verdana"/>
              </a:rPr>
              <a:t>Voldoen aan </a:t>
            </a:r>
            <a:r>
              <a:rPr lang="nl-NL" sz="2400" dirty="0" err="1">
                <a:ea typeface="Serifa BTBoldCondensed"/>
                <a:cs typeface="Verdana"/>
              </a:rPr>
              <a:t>arbowetgeving</a:t>
            </a:r>
            <a:r>
              <a:rPr lang="nl-NL" sz="2400" dirty="0">
                <a:ea typeface="Serifa BTBoldCondensed"/>
                <a:cs typeface="Verdana"/>
              </a:rPr>
              <a:t> inzake voorlichting en onderricht.</a:t>
            </a:r>
          </a:p>
          <a:p>
            <a:pPr lvl="2">
              <a:tabLst>
                <a:tab pos="271463" algn="l"/>
              </a:tabLst>
            </a:pPr>
            <a:endParaRPr lang="nl-NL" dirty="0">
              <a:latin typeface="Verdana"/>
              <a:ea typeface="Serifa BTBoldCondensed"/>
              <a:cs typeface="Verdana"/>
            </a:endParaRPr>
          </a:p>
          <a:p>
            <a:pPr lvl="2">
              <a:tabLst>
                <a:tab pos="271463" algn="l"/>
              </a:tabLst>
            </a:pPr>
            <a:endParaRPr lang="nl-NL" dirty="0">
              <a:latin typeface="Verdana"/>
              <a:cs typeface="Verdana"/>
            </a:endParaRPr>
          </a:p>
          <a:p>
            <a:pPr marL="0" lvl="2" indent="0">
              <a:buNone/>
            </a:pPr>
            <a:endParaRPr lang="nl-NL" dirty="0"/>
          </a:p>
          <a:p>
            <a:pPr marL="3159125" lvl="7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7469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C11D9B-66D1-4C29-9448-85457285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02072"/>
          </a:xfrm>
        </p:spPr>
        <p:txBody>
          <a:bodyPr/>
          <a:lstStyle/>
          <a:p>
            <a:r>
              <a:rPr lang="nl-NL" dirty="0"/>
              <a:t>Zones (1)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E97609-ACF5-4A3D-8652-3C066EB6E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1449388"/>
            <a:ext cx="10514011" cy="434854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endParaRPr lang="nl-NL" dirty="0">
              <a:ea typeface="Serifa BTBoldCondensed"/>
              <a:cs typeface="Verdana"/>
            </a:endParaRPr>
          </a:p>
          <a:p>
            <a:pPr lvl="2">
              <a:tabLst>
                <a:tab pos="271463" algn="l"/>
              </a:tabLst>
            </a:pPr>
            <a:endParaRPr lang="nl-NL" dirty="0">
              <a:latin typeface="Verdana"/>
              <a:cs typeface="Verdana"/>
            </a:endParaRPr>
          </a:p>
          <a:p>
            <a:pPr marL="0" lvl="2" indent="0">
              <a:buNone/>
            </a:pPr>
            <a:endParaRPr lang="nl-NL" dirty="0"/>
          </a:p>
          <a:p>
            <a:pPr marL="3159125" lvl="7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5" name="Picture 5" descr="Orange - Veilige zone">
            <a:extLst>
              <a:ext uri="{FF2B5EF4-FFF2-40B4-BE49-F238E27FC236}">
                <a16:creationId xmlns:a16="http://schemas.microsoft.com/office/drawing/2014/main" id="{37CD19ED-BDE9-4091-AE7D-F1E757B4C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9273" y="1162112"/>
            <a:ext cx="6945496" cy="49231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4898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Zones (2)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2FD355-C7AD-4BE7-BFD7-4604503FF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49389"/>
            <a:ext cx="10540877" cy="43561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Afstand werkplek = groter dan 4 meter = groene zone;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Afstand werkplek = minder dan 4 meter maar meer dan 2 meter = oranje zone;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Afstand werkplek = minder dan 2 meter = rode zone.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7" name="Picture 4" descr="Dakzones">
            <a:extLst>
              <a:ext uri="{FF2B5EF4-FFF2-40B4-BE49-F238E27FC236}">
                <a16:creationId xmlns:a16="http://schemas.microsoft.com/office/drawing/2014/main" id="{74FDA51B-A79D-47E9-84CF-CCB6B077E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8394" y="3588697"/>
            <a:ext cx="3642634" cy="2845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0007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Zones (3)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2FD355-C7AD-4BE7-BFD7-4604503FF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49389"/>
            <a:ext cx="10540877" cy="43561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De veilige zone = groene zone -&gt; geen maatregelen noodzakelijk;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Kritische zone = oranje zone -&gt; </a:t>
            </a:r>
            <a:r>
              <a:rPr lang="nl-NL" dirty="0" err="1"/>
              <a:t>gebiedsbegrenzende</a:t>
            </a:r>
            <a:r>
              <a:rPr lang="nl-NL" dirty="0"/>
              <a:t> maatregelen noodzakelijk;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Gevaarlijke zone = rode zone -&gt; </a:t>
            </a:r>
            <a:r>
              <a:rPr lang="nl-NL" dirty="0" err="1"/>
              <a:t>valbeschermende</a:t>
            </a:r>
            <a:r>
              <a:rPr lang="nl-NL" dirty="0"/>
              <a:t> maatregelen nodig.</a:t>
            </a:r>
          </a:p>
        </p:txBody>
      </p:sp>
      <p:pic>
        <p:nvPicPr>
          <p:cNvPr id="7" name="Picture 4" descr="Dakzones">
            <a:extLst>
              <a:ext uri="{FF2B5EF4-FFF2-40B4-BE49-F238E27FC236}">
                <a16:creationId xmlns:a16="http://schemas.microsoft.com/office/drawing/2014/main" id="{74FDA51B-A79D-47E9-84CF-CCB6B077E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8394" y="3588697"/>
            <a:ext cx="3642634" cy="2845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2754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Zones (4)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2FD355-C7AD-4BE7-BFD7-4604503FF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49389"/>
            <a:ext cx="10540877" cy="43561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u="sng" dirty="0"/>
              <a:t>Oranje zone </a:t>
            </a:r>
            <a:r>
              <a:rPr lang="nl-NL" dirty="0"/>
              <a:t>-&gt; </a:t>
            </a:r>
            <a:r>
              <a:rPr lang="nl-NL" dirty="0" err="1"/>
              <a:t>gebiedsbegrenzende</a:t>
            </a:r>
            <a:r>
              <a:rPr lang="nl-NL" dirty="0"/>
              <a:t> maatregelen = signalering (rood-wit ketting) of positioneringslijnen;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u="sng" dirty="0"/>
              <a:t>Rode zone </a:t>
            </a:r>
            <a:r>
              <a:rPr lang="nl-NL" dirty="0"/>
              <a:t>-&gt; </a:t>
            </a:r>
            <a:r>
              <a:rPr lang="nl-NL" dirty="0" err="1"/>
              <a:t>valbeschermende</a:t>
            </a:r>
            <a:r>
              <a:rPr lang="nl-NL" dirty="0"/>
              <a:t> maatregelen = collectief met randbeveiliging (hekwerk) of </a:t>
            </a:r>
            <a:r>
              <a:rPr lang="nl-NL" u="sng" dirty="0"/>
              <a:t>individueel </a:t>
            </a:r>
            <a:r>
              <a:rPr lang="nl-NL" dirty="0"/>
              <a:t>met harnas + lijn met demper of valblok verbonden aan </a:t>
            </a:r>
            <a:r>
              <a:rPr lang="nl-NL" i="1" dirty="0"/>
              <a:t>ankerpunt.</a:t>
            </a:r>
          </a:p>
        </p:txBody>
      </p:sp>
      <p:pic>
        <p:nvPicPr>
          <p:cNvPr id="7" name="Picture 4" descr="Dakzones">
            <a:extLst>
              <a:ext uri="{FF2B5EF4-FFF2-40B4-BE49-F238E27FC236}">
                <a16:creationId xmlns:a16="http://schemas.microsoft.com/office/drawing/2014/main" id="{74FDA51B-A79D-47E9-84CF-CCB6B077E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8394" y="3588697"/>
            <a:ext cx="3642634" cy="2845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0005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Praktijksituaties (1)</a:t>
            </a:r>
          </a:p>
        </p:txBody>
      </p:sp>
      <p:pic>
        <p:nvPicPr>
          <p:cNvPr id="7" name="Picture 3" descr="DSC03925">
            <a:extLst>
              <a:ext uri="{FF2B5EF4-FFF2-40B4-BE49-F238E27FC236}">
                <a16:creationId xmlns:a16="http://schemas.microsoft.com/office/drawing/2014/main" id="{6698D77D-6577-4350-95A5-DB9C0DEC054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9788" y="1791494"/>
            <a:ext cx="4895850" cy="36718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9" name="Picture 4" descr="DSC03931">
            <a:extLst>
              <a:ext uri="{FF2B5EF4-FFF2-40B4-BE49-F238E27FC236}">
                <a16:creationId xmlns:a16="http://schemas.microsoft.com/office/drawing/2014/main" id="{948DA596-D83D-4DA2-9202-D3013AE05AC6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56363" y="1790304"/>
            <a:ext cx="4899025" cy="367426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9825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Praktijksituaties (2)</a:t>
            </a:r>
          </a:p>
        </p:txBody>
      </p:sp>
      <p:pic>
        <p:nvPicPr>
          <p:cNvPr id="10" name="Picture 3" descr="DSC05939">
            <a:extLst>
              <a:ext uri="{FF2B5EF4-FFF2-40B4-BE49-F238E27FC236}">
                <a16:creationId xmlns:a16="http://schemas.microsoft.com/office/drawing/2014/main" id="{78D7EDDC-869A-4672-9DA7-788769650FB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54175" y="1449388"/>
            <a:ext cx="3267075" cy="43561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1" name="Picture 4" descr="DSC04906">
            <a:extLst>
              <a:ext uri="{FF2B5EF4-FFF2-40B4-BE49-F238E27FC236}">
                <a16:creationId xmlns:a16="http://schemas.microsoft.com/office/drawing/2014/main" id="{39CFA3AB-C86D-4F94-BFB4-6FF4651D9AAA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262932" y="1790304"/>
            <a:ext cx="4899025" cy="367426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55689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Praktijksituaties (3)</a:t>
            </a:r>
          </a:p>
        </p:txBody>
      </p:sp>
      <p:pic>
        <p:nvPicPr>
          <p:cNvPr id="8" name="Picture 3" descr="DSC05059">
            <a:extLst>
              <a:ext uri="{FF2B5EF4-FFF2-40B4-BE49-F238E27FC236}">
                <a16:creationId xmlns:a16="http://schemas.microsoft.com/office/drawing/2014/main" id="{DFCD614A-67C3-438D-BEC8-5EFB960E7D6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9788" y="1791494"/>
            <a:ext cx="4895850" cy="36718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0" name="Picture 4" descr="Visser bouwdiensten 046">
            <a:extLst>
              <a:ext uri="{FF2B5EF4-FFF2-40B4-BE49-F238E27FC236}">
                <a16:creationId xmlns:a16="http://schemas.microsoft.com/office/drawing/2014/main" id="{3F5EF4EB-2590-4691-8B4A-F3C2154F569B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56363" y="1790304"/>
            <a:ext cx="4899025" cy="367426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77537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Praktijksituaties (4)</a:t>
            </a:r>
          </a:p>
        </p:txBody>
      </p:sp>
      <p:pic>
        <p:nvPicPr>
          <p:cNvPr id="9" name="Picture 3" descr="Visser bouwdiensten 012">
            <a:extLst>
              <a:ext uri="{FF2B5EF4-FFF2-40B4-BE49-F238E27FC236}">
                <a16:creationId xmlns:a16="http://schemas.microsoft.com/office/drawing/2014/main" id="{1DE2A0E4-A165-4D6F-979E-90C843E87CF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9788" y="1791494"/>
            <a:ext cx="4895850" cy="36718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1" name="Picture 4" descr="Visser bouwdiensten 041">
            <a:extLst>
              <a:ext uri="{FF2B5EF4-FFF2-40B4-BE49-F238E27FC236}">
                <a16:creationId xmlns:a16="http://schemas.microsoft.com/office/drawing/2014/main" id="{80D698BC-8869-4AEE-91AF-84792E4327E0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56363" y="1790304"/>
            <a:ext cx="4899025" cy="367426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831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Praktijksituaties (5)</a:t>
            </a:r>
          </a:p>
        </p:txBody>
      </p:sp>
      <p:pic>
        <p:nvPicPr>
          <p:cNvPr id="10" name="Picture 3" descr="Afbeelding8">
            <a:extLst>
              <a:ext uri="{FF2B5EF4-FFF2-40B4-BE49-F238E27FC236}">
                <a16:creationId xmlns:a16="http://schemas.microsoft.com/office/drawing/2014/main" id="{9386BD91-554A-43D0-943F-D41CF0BE76D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9788" y="1791494"/>
            <a:ext cx="4895850" cy="36718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2" name="Picture 4" descr="Afbeelding9">
            <a:extLst>
              <a:ext uri="{FF2B5EF4-FFF2-40B4-BE49-F238E27FC236}">
                <a16:creationId xmlns:a16="http://schemas.microsoft.com/office/drawing/2014/main" id="{D2EFD417-0B8E-4CBD-BFC7-7396387E9F7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56363" y="1790304"/>
            <a:ext cx="4899025" cy="367426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07608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Praktijksituaties (6)</a:t>
            </a:r>
          </a:p>
        </p:txBody>
      </p:sp>
      <p:pic>
        <p:nvPicPr>
          <p:cNvPr id="9" name="Picture 3" descr="Afbeelding13">
            <a:extLst>
              <a:ext uri="{FF2B5EF4-FFF2-40B4-BE49-F238E27FC236}">
                <a16:creationId xmlns:a16="http://schemas.microsoft.com/office/drawing/2014/main" id="{800C8BD0-CBB4-4F84-BCA7-CB77A130F11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9788" y="1791494"/>
            <a:ext cx="4895850" cy="36718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1" name="Picture 4" descr="Afbeelding12">
            <a:extLst>
              <a:ext uri="{FF2B5EF4-FFF2-40B4-BE49-F238E27FC236}">
                <a16:creationId xmlns:a16="http://schemas.microsoft.com/office/drawing/2014/main" id="{BAC80C5B-BDF6-4D38-9F98-F387B23BF8D1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56363" y="1786212"/>
            <a:ext cx="4899025" cy="368245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7623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C11D9B-66D1-4C29-9448-85457285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02072"/>
          </a:xfrm>
        </p:spPr>
        <p:txBody>
          <a:bodyPr/>
          <a:lstStyle/>
          <a:p>
            <a:r>
              <a:rPr lang="nl-NL" dirty="0"/>
              <a:t>Wat is werken op hoogte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E97609-ACF5-4A3D-8652-3C066EB6E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1449388"/>
            <a:ext cx="10514011" cy="434854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Het werkniveau is hoger / lager dan 2,5 meter;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Het werkniveau is minder dan 4 meter tot de rand.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endParaRPr lang="nl-NL" dirty="0">
              <a:ea typeface="Serifa BTBoldCondensed"/>
              <a:cs typeface="Verdana"/>
            </a:endParaRPr>
          </a:p>
          <a:p>
            <a:pPr lvl="2">
              <a:tabLst>
                <a:tab pos="271463" algn="l"/>
              </a:tabLst>
            </a:pPr>
            <a:endParaRPr lang="nl-NL" dirty="0">
              <a:latin typeface="Verdana"/>
              <a:cs typeface="Verdana"/>
            </a:endParaRPr>
          </a:p>
          <a:p>
            <a:pPr marL="0" lvl="2" indent="0">
              <a:buNone/>
            </a:pPr>
            <a:endParaRPr lang="nl-NL" dirty="0"/>
          </a:p>
          <a:p>
            <a:pPr marL="3159125" lvl="7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38108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0B7DCEC-3185-4099-8130-F153EF232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97488"/>
            <a:ext cx="10512425" cy="1362457"/>
          </a:xfrm>
        </p:spPr>
        <p:txBody>
          <a:bodyPr/>
          <a:lstStyle/>
          <a:p>
            <a:r>
              <a:rPr lang="nl-NL" dirty="0"/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11792702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CB0FA4D4-14DA-4E93-8822-3EAB86B54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2124" y="3436513"/>
            <a:ext cx="1339403" cy="367005"/>
          </a:xfrm>
        </p:spPr>
        <p:txBody>
          <a:bodyPr lIns="0" tIns="72000" rIns="0" bIns="72000"/>
          <a:lstStyle/>
          <a:p>
            <a:pPr algn="ctr"/>
            <a:r>
              <a:rPr lang="nl-NL" sz="1600" dirty="0"/>
              <a:t>Contact</a:t>
            </a:r>
          </a:p>
        </p:txBody>
      </p:sp>
      <p:sp>
        <p:nvSpPr>
          <p:cNvPr id="8" name="Ondertitel 7">
            <a:extLst>
              <a:ext uri="{FF2B5EF4-FFF2-40B4-BE49-F238E27FC236}">
                <a16:creationId xmlns:a16="http://schemas.microsoft.com/office/drawing/2014/main" id="{13377D73-A147-4E0D-BAFC-951479E755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2402" y="3479281"/>
            <a:ext cx="3556877" cy="1897955"/>
          </a:xfrm>
          <a:noFill/>
        </p:spPr>
        <p:txBody>
          <a:bodyPr lIns="0" tIns="0" rIns="0" bIns="0" anchor="t" anchorCtr="0"/>
          <a:lstStyle/>
          <a:p>
            <a:r>
              <a:rPr lang="nl-NL" dirty="0"/>
              <a:t>Korenmolenlaan 4</a:t>
            </a:r>
          </a:p>
          <a:p>
            <a:r>
              <a:rPr lang="nl-NL" dirty="0"/>
              <a:t>3447 GG Woerden</a:t>
            </a:r>
          </a:p>
          <a:p>
            <a:endParaRPr lang="nl-NL" dirty="0"/>
          </a:p>
          <a:p>
            <a:r>
              <a:rPr lang="nl-NL" dirty="0"/>
              <a:t>0348 437 375</a:t>
            </a:r>
          </a:p>
          <a:p>
            <a:r>
              <a:rPr lang="nl-NL" dirty="0"/>
              <a:t> info@arbotechniek.nl</a:t>
            </a:r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7C64D8A5-EE55-4813-B6D3-77FCA534B9DC}"/>
              </a:ext>
            </a:extLst>
          </p:cNvPr>
          <p:cNvGrpSpPr>
            <a:grpSpLocks noChangeAspect="1"/>
          </p:cNvGrpSpPr>
          <p:nvPr/>
        </p:nvGrpSpPr>
        <p:grpSpPr>
          <a:xfrm>
            <a:off x="870376" y="366384"/>
            <a:ext cx="3032180" cy="826326"/>
            <a:chOff x="5235416" y="3301841"/>
            <a:chExt cx="1714024" cy="467104"/>
          </a:xfrm>
        </p:grpSpPr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A99777AF-8350-4CB3-AC29-B6F5AAE060AB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C64EE396-1698-4E85-85AE-5D8CED58443B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BF135DD1-99D1-40E1-B7C1-EEE5D6DA2DC2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4C992C59-F39F-4D12-90BA-E2511F53CE59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D8510789-9A09-41A2-9930-7206889553AC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FE067537-17ED-4B08-A246-6705EA1AFC3B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04861C31-DC73-4B3F-9EB6-439CDE108392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9B4487C-78AE-4346-9A29-F399DE75903C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86B474EA-3024-4368-945A-0EED1E71407B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9FBF022C-7D5C-4499-B781-F3AD8E5985A9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BE0FE2DD-2763-4537-9088-4AE8117C119F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DACD3E22-D2CC-42FA-8CFD-DEDE7AEF145F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903D986A-37FE-4D11-830E-AC738529DCC7}"/>
              </a:ext>
            </a:extLst>
          </p:cNvPr>
          <p:cNvGrpSpPr/>
          <p:nvPr/>
        </p:nvGrpSpPr>
        <p:grpSpPr>
          <a:xfrm>
            <a:off x="879986" y="3798522"/>
            <a:ext cx="1254323" cy="3059478"/>
            <a:chOff x="10951831" y="-3202"/>
            <a:chExt cx="1254323" cy="3059478"/>
          </a:xfrm>
        </p:grpSpPr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A039F121-4ED1-49F2-97A4-C2FC38113A26}"/>
                </a:ext>
              </a:extLst>
            </p:cNvPr>
            <p:cNvSpPr/>
            <p:nvPr userDrawn="1"/>
          </p:nvSpPr>
          <p:spPr>
            <a:xfrm>
              <a:off x="11149820" y="562458"/>
              <a:ext cx="33700" cy="2493818"/>
            </a:xfrm>
            <a:custGeom>
              <a:avLst/>
              <a:gdLst>
                <a:gd name="connsiteX0" fmla="*/ 0 w 19050"/>
                <a:gd name="connsiteY0" fmla="*/ 0 h 1409700"/>
                <a:gd name="connsiteX1" fmla="*/ 23146 w 19050"/>
                <a:gd name="connsiteY1" fmla="*/ 0 h 1409700"/>
                <a:gd name="connsiteX2" fmla="*/ 23146 w 19050"/>
                <a:gd name="connsiteY2" fmla="*/ 1409795 h 1409700"/>
                <a:gd name="connsiteX3" fmla="*/ 0 w 19050"/>
                <a:gd name="connsiteY3" fmla="*/ 1409795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409700">
                  <a:moveTo>
                    <a:pt x="0" y="0"/>
                  </a:moveTo>
                  <a:lnTo>
                    <a:pt x="23146" y="0"/>
                  </a:lnTo>
                  <a:lnTo>
                    <a:pt x="23146" y="1409795"/>
                  </a:lnTo>
                  <a:lnTo>
                    <a:pt x="0" y="1409795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B9275EE1-7B29-4AF5-8CB0-8F76903A836E}"/>
                </a:ext>
              </a:extLst>
            </p:cNvPr>
            <p:cNvSpPr/>
            <p:nvPr userDrawn="1"/>
          </p:nvSpPr>
          <p:spPr>
            <a:xfrm>
              <a:off x="10951831" y="-3202"/>
              <a:ext cx="67400" cy="2123115"/>
            </a:xfrm>
            <a:custGeom>
              <a:avLst/>
              <a:gdLst>
                <a:gd name="connsiteX0" fmla="*/ 0 w 38100"/>
                <a:gd name="connsiteY0" fmla="*/ 0 h 1200150"/>
                <a:gd name="connsiteX1" fmla="*/ 45244 w 38100"/>
                <a:gd name="connsiteY1" fmla="*/ 0 h 1200150"/>
                <a:gd name="connsiteX2" fmla="*/ 45244 w 38100"/>
                <a:gd name="connsiteY2" fmla="*/ 1204627 h 1200150"/>
                <a:gd name="connsiteX3" fmla="*/ 0 w 38100"/>
                <a:gd name="connsiteY3" fmla="*/ 1204627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200150">
                  <a:moveTo>
                    <a:pt x="0" y="0"/>
                  </a:moveTo>
                  <a:lnTo>
                    <a:pt x="45244" y="0"/>
                  </a:lnTo>
                  <a:lnTo>
                    <a:pt x="45244" y="1204627"/>
                  </a:lnTo>
                  <a:lnTo>
                    <a:pt x="0" y="1204627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35F0B9C6-7420-4D7E-A33A-17205E081F18}"/>
                </a:ext>
              </a:extLst>
            </p:cNvPr>
            <p:cNvSpPr/>
            <p:nvPr userDrawn="1"/>
          </p:nvSpPr>
          <p:spPr>
            <a:xfrm>
              <a:off x="11279397" y="1903054"/>
              <a:ext cx="926757" cy="33700"/>
            </a:xfrm>
            <a:custGeom>
              <a:avLst/>
              <a:gdLst>
                <a:gd name="connsiteX0" fmla="*/ 0 w 523875"/>
                <a:gd name="connsiteY0" fmla="*/ 0 h 19050"/>
                <a:gd name="connsiteX1" fmla="*/ 524637 w 523875"/>
                <a:gd name="connsiteY1" fmla="*/ 0 h 19050"/>
                <a:gd name="connsiteX2" fmla="*/ 524637 w 523875"/>
                <a:gd name="connsiteY2" fmla="*/ 26480 h 19050"/>
                <a:gd name="connsiteX3" fmla="*/ 0 w 523875"/>
                <a:gd name="connsiteY3" fmla="*/ 2648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9050">
                  <a:moveTo>
                    <a:pt x="0" y="0"/>
                  </a:moveTo>
                  <a:lnTo>
                    <a:pt x="524637" y="0"/>
                  </a:lnTo>
                  <a:lnTo>
                    <a:pt x="524637" y="26480"/>
                  </a:lnTo>
                  <a:lnTo>
                    <a:pt x="0" y="26480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E9AD8085-2DF2-4ED9-8AB3-3DF1CC079C02}"/>
              </a:ext>
            </a:extLst>
          </p:cNvPr>
          <p:cNvSpPr/>
          <p:nvPr/>
        </p:nvSpPr>
        <p:spPr>
          <a:xfrm>
            <a:off x="-2864" y="6272626"/>
            <a:ext cx="1516511" cy="33700"/>
          </a:xfrm>
          <a:custGeom>
            <a:avLst/>
            <a:gdLst>
              <a:gd name="connsiteX0" fmla="*/ 0 w 857250"/>
              <a:gd name="connsiteY0" fmla="*/ 0 h 19050"/>
              <a:gd name="connsiteX1" fmla="*/ 860774 w 857250"/>
              <a:gd name="connsiteY1" fmla="*/ 0 h 19050"/>
              <a:gd name="connsiteX2" fmla="*/ 860774 w 857250"/>
              <a:gd name="connsiteY2" fmla="*/ 28480 h 19050"/>
              <a:gd name="connsiteX3" fmla="*/ 0 w 857250"/>
              <a:gd name="connsiteY3" fmla="*/ 2848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7250" h="19050">
                <a:moveTo>
                  <a:pt x="0" y="0"/>
                </a:moveTo>
                <a:lnTo>
                  <a:pt x="860774" y="0"/>
                </a:lnTo>
                <a:lnTo>
                  <a:pt x="860774" y="28480"/>
                </a:lnTo>
                <a:lnTo>
                  <a:pt x="0" y="28480"/>
                </a:lnTo>
                <a:close/>
              </a:path>
            </a:pathLst>
          </a:custGeom>
          <a:solidFill>
            <a:srgbClr val="1F9CD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pic>
        <p:nvPicPr>
          <p:cNvPr id="27" name="Tijdelijke aanduiding voor afbeelding 5" descr="Afbeelding met persoon, buiten, gebouw, man&#10;&#10;Automatisch gegenereerde beschrijving">
            <a:extLst>
              <a:ext uri="{FF2B5EF4-FFF2-40B4-BE49-F238E27FC236}">
                <a16:creationId xmlns:a16="http://schemas.microsoft.com/office/drawing/2014/main" id="{8DBA8DA9-333F-4B72-97ED-DF3BCB9B522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13848" b="24872"/>
          <a:stretch/>
        </p:blipFill>
        <p:spPr>
          <a:xfrm>
            <a:off x="4516930" y="0"/>
            <a:ext cx="7675070" cy="2939019"/>
          </a:xfrm>
        </p:spPr>
      </p:pic>
      <p:sp>
        <p:nvSpPr>
          <p:cNvPr id="28" name="Rechthoek 27">
            <a:extLst>
              <a:ext uri="{FF2B5EF4-FFF2-40B4-BE49-F238E27FC236}">
                <a16:creationId xmlns:a16="http://schemas.microsoft.com/office/drawing/2014/main" id="{97AB7039-884C-43D9-90A8-6AA03BD3EFAC}"/>
              </a:ext>
            </a:extLst>
          </p:cNvPr>
          <p:cNvSpPr/>
          <p:nvPr/>
        </p:nvSpPr>
        <p:spPr>
          <a:xfrm>
            <a:off x="4516931" y="0"/>
            <a:ext cx="7674964" cy="293901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7345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C11D9B-66D1-4C29-9448-85457285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02072"/>
          </a:xfrm>
        </p:spPr>
        <p:txBody>
          <a:bodyPr/>
          <a:lstStyle/>
          <a:p>
            <a:r>
              <a:rPr lang="nl-NL" dirty="0"/>
              <a:t>Voorbeelden van werken op hoogte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E97609-ACF5-4A3D-8652-3C066EB6E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1449388"/>
            <a:ext cx="10514011" cy="434854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het ophangen of isoleren van leidingen aan het dak van een fabriekshal;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het vervangen van lampen in een lichtbak die hangt aan de gevel van een gebouw;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het verrichten van onderhoud aan een luchtbehandelingskast boven op het dak van een gebouw;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het vervangen van lichtarmaturen boven een zwembad;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het installeren van bliksemafleiding op een kerktoren;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het ophangen van camera’s in een tunnel;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het vervangen van een goot of regenpijp;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het installeren van de licht installatie in een theater;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het plaatsten van GSM-antennes in masten.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endParaRPr lang="nl-NL" dirty="0">
              <a:ea typeface="Serifa BTBoldCondensed"/>
              <a:cs typeface="Verdana"/>
            </a:endParaRPr>
          </a:p>
          <a:p>
            <a:pPr lvl="2">
              <a:tabLst>
                <a:tab pos="271463" algn="l"/>
              </a:tabLst>
            </a:pPr>
            <a:endParaRPr lang="nl-NL" dirty="0">
              <a:latin typeface="Verdana"/>
              <a:cs typeface="Verdana"/>
            </a:endParaRPr>
          </a:p>
          <a:p>
            <a:pPr marL="0" lvl="2" indent="0">
              <a:buNone/>
            </a:pPr>
            <a:endParaRPr lang="nl-NL" dirty="0"/>
          </a:p>
          <a:p>
            <a:pPr marL="3159125" lvl="7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4896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Risico’s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57326"/>
            <a:ext cx="489585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Vallen van hoogte bij het betreden </a:t>
            </a:r>
            <a:br>
              <a:rPr lang="nl-NL" dirty="0"/>
            </a:br>
            <a:r>
              <a:rPr lang="nl-NL" dirty="0"/>
              <a:t>van een dakvlak;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Vallen van hoogte door ontbreken </a:t>
            </a:r>
            <a:br>
              <a:rPr lang="nl-NL" dirty="0"/>
            </a:br>
            <a:r>
              <a:rPr lang="nl-NL" dirty="0"/>
              <a:t>van collectieve middelen;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Vallen van hoogte door onjuiste en/</a:t>
            </a:r>
            <a:br>
              <a:rPr lang="nl-NL" dirty="0"/>
            </a:br>
            <a:r>
              <a:rPr lang="nl-NL" dirty="0"/>
              <a:t>of onvolledige collectieve middelen;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Vallen van hoogte door ontbreken van </a:t>
            </a:r>
            <a:br>
              <a:rPr lang="nl-NL" dirty="0"/>
            </a:br>
            <a:r>
              <a:rPr lang="nl-NL" dirty="0"/>
              <a:t>persoonlijke valbeveiligingsmiddelen;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Vallen van hoogte bij uitvoering van </a:t>
            </a:r>
            <a:br>
              <a:rPr lang="nl-NL" dirty="0"/>
            </a:br>
            <a:r>
              <a:rPr lang="nl-NL" dirty="0"/>
              <a:t>de werkzaamheden.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pic>
        <p:nvPicPr>
          <p:cNvPr id="7" name="Picture 4" descr="IMG_2227">
            <a:extLst>
              <a:ext uri="{FF2B5EF4-FFF2-40B4-BE49-F238E27FC236}">
                <a16:creationId xmlns:a16="http://schemas.microsoft.com/office/drawing/2014/main" id="{F367F485-5178-46DD-B8AB-25972E2F12F3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/>
          <a:srcRect l="7777" r="7777"/>
          <a:stretch>
            <a:fillRect/>
          </a:stretch>
        </p:blipFill>
        <p:spPr bwMode="auto">
          <a:xfrm>
            <a:off x="6628771" y="1457325"/>
            <a:ext cx="4723441" cy="419504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1168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Risico’s minimaliseren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EB75B57-61F7-47A9-AA45-1704EF1762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1850" y="1307253"/>
            <a:ext cx="4895850" cy="43561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Risico’s wegnemen;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Risico’s verminderen;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Maatregelen middels </a:t>
            </a:r>
            <a:br>
              <a:rPr lang="nl-NL" dirty="0"/>
            </a:br>
            <a:r>
              <a:rPr lang="nl-NL" dirty="0"/>
              <a:t>collectieve</a:t>
            </a:r>
            <a:br>
              <a:rPr lang="nl-NL" dirty="0"/>
            </a:br>
            <a:r>
              <a:rPr lang="nl-NL" dirty="0"/>
              <a:t>beschermingsmiddelen;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Maatregelen middels </a:t>
            </a:r>
            <a:br>
              <a:rPr lang="nl-NL" dirty="0"/>
            </a:br>
            <a:r>
              <a:rPr lang="nl-NL" dirty="0"/>
              <a:t>persoonlijke</a:t>
            </a:r>
            <a:br>
              <a:rPr lang="nl-NL" dirty="0"/>
            </a:br>
            <a:r>
              <a:rPr lang="nl-NL" dirty="0"/>
              <a:t>beschermingsmiddelen;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Waarschuwen.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14" name="Picture 4" descr="Arbeidshygienisch regime">
            <a:extLst>
              <a:ext uri="{FF2B5EF4-FFF2-40B4-BE49-F238E27FC236}">
                <a16:creationId xmlns:a16="http://schemas.microsoft.com/office/drawing/2014/main" id="{BE773170-A877-4839-A025-4F1CE2BE9DF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33660" y="768710"/>
            <a:ext cx="2546771" cy="532058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2729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Collectieve beschermingsmiddelen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9272" y="1457322"/>
            <a:ext cx="4895850" cy="43481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Randbeveiliging;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Kooiladder;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(Rol)steiger;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Hoogwerker;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Kraan met werkbak;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71944380-FBAA-4EF7-948A-B2AF76DC93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Picture 4" descr="overlay_konstructies_1">
            <a:extLst>
              <a:ext uri="{FF2B5EF4-FFF2-40B4-BE49-F238E27FC236}">
                <a16:creationId xmlns:a16="http://schemas.microsoft.com/office/drawing/2014/main" id="{C0D26ACE-151F-4ABC-8C58-EE8300A4E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7008" y="1955752"/>
            <a:ext cx="2260296" cy="335130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8" name="Picture 5" descr="Polacel%20CMDR2">
            <a:extLst>
              <a:ext uri="{FF2B5EF4-FFF2-40B4-BE49-F238E27FC236}">
                <a16:creationId xmlns:a16="http://schemas.microsoft.com/office/drawing/2014/main" id="{A6B7EFC4-46D1-4BE2-B017-C820235A0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7666" y="2570248"/>
            <a:ext cx="3182484" cy="21223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552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Randbeveiliging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EB75B57-61F7-47A9-AA45-1704EF17621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Minimale hoogte van 100 cm;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Gebruik maken van een tussenligger;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Gebruik maken van een kantplank </a:t>
            </a:r>
            <a:br>
              <a:rPr lang="nl-NL" dirty="0"/>
            </a:br>
            <a:r>
              <a:rPr lang="nl-NL" dirty="0"/>
              <a:t>van 15 cm hoog;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Er mag geen kubus van 47 cm door </a:t>
            </a:r>
            <a:br>
              <a:rPr lang="nl-NL" dirty="0"/>
            </a:br>
            <a:r>
              <a:rPr lang="nl-NL" dirty="0"/>
              <a:t>de onderlinge openingen kunnen;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Voldoende stevig bevestigd zijn.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AF5A7937-232B-4B3A-B8C0-1D67B80DAB0B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27756" y="865557"/>
            <a:ext cx="2648607" cy="321616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8" name="Picture 4" descr="DSC05059">
            <a:extLst>
              <a:ext uri="{FF2B5EF4-FFF2-40B4-BE49-F238E27FC236}">
                <a16:creationId xmlns:a16="http://schemas.microsoft.com/office/drawing/2014/main" id="{8D3E6871-8D42-4E3E-9FA8-D8FB6B6D7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756" y="4121675"/>
            <a:ext cx="2648607" cy="2312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3183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Rolsteigers (1)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1851" y="1511453"/>
            <a:ext cx="4895850" cy="43481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Controleer de leuningframes;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Controleer de schoren;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Controleer de wielstaanders;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Controleer de platformen;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Bouw de steiger op volgens de </a:t>
            </a:r>
            <a:br>
              <a:rPr lang="nl-NL" dirty="0"/>
            </a:br>
            <a:r>
              <a:rPr lang="nl-NL" dirty="0"/>
              <a:t>gebruiksaanwijzing van de fabrikant;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Controleer de steiger op algemene </a:t>
            </a:r>
            <a:br>
              <a:rPr lang="nl-NL" dirty="0"/>
            </a:br>
            <a:r>
              <a:rPr lang="nl-NL" dirty="0"/>
              <a:t>gebreken.</a:t>
            </a:r>
          </a:p>
          <a:p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71944380-FBAA-4EF7-948A-B2AF76DC93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64300" y="1511454"/>
            <a:ext cx="4895850" cy="4348163"/>
          </a:xfrm>
        </p:spPr>
      </p:sp>
      <p:pic>
        <p:nvPicPr>
          <p:cNvPr id="9" name="Picture 4" descr="1234">
            <a:extLst>
              <a:ext uri="{FF2B5EF4-FFF2-40B4-BE49-F238E27FC236}">
                <a16:creationId xmlns:a16="http://schemas.microsoft.com/office/drawing/2014/main" id="{F8EE1A7C-96AA-4E4A-B599-C49E902A8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3028" y="1457325"/>
            <a:ext cx="2862519" cy="222821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0" name="Picture 5" descr="123">
            <a:extLst>
              <a:ext uri="{FF2B5EF4-FFF2-40B4-BE49-F238E27FC236}">
                <a16:creationId xmlns:a16="http://schemas.microsoft.com/office/drawing/2014/main" id="{A4803262-DB80-4AB3-AF17-EA9BABAB1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73029" y="4029040"/>
            <a:ext cx="2862518" cy="223201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74346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rboTechniek">
      <a:dk1>
        <a:sysClr val="windowText" lastClr="000000"/>
      </a:dk1>
      <a:lt1>
        <a:sysClr val="window" lastClr="FFFFFF"/>
      </a:lt1>
      <a:dk2>
        <a:srgbClr val="1D3455"/>
      </a:dk2>
      <a:lt2>
        <a:srgbClr val="E5F7FD"/>
      </a:lt2>
      <a:accent1>
        <a:srgbClr val="3A9FE3"/>
      </a:accent1>
      <a:accent2>
        <a:srgbClr val="ED7D31"/>
      </a:accent2>
      <a:accent3>
        <a:srgbClr val="8E99AA"/>
      </a:accent3>
      <a:accent4>
        <a:srgbClr val="FFC000"/>
      </a:accent4>
      <a:accent5>
        <a:srgbClr val="FF3300"/>
      </a:accent5>
      <a:accent6>
        <a:srgbClr val="92D050"/>
      </a:accent6>
      <a:hlink>
        <a:srgbClr val="0563C1"/>
      </a:hlink>
      <a:folHlink>
        <a:srgbClr val="954F72"/>
      </a:folHlink>
    </a:clrScheme>
    <a:fontScheme name="ArboTechniek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21062 190813 ArboTechniek ppt-template [Alleen-lezen]" id="{FB521B7A-E454-441C-A1C6-0DD9F735983A}" vid="{24EA7C6A-2823-4256-B5BD-A1C4C888347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ArboTechniek toolboxmeeting werken op een ladder of trap</Template>
  <TotalTime>0</TotalTime>
  <Words>813</Words>
  <Application>Microsoft Office PowerPoint</Application>
  <PresentationFormat>Breedbeeld</PresentationFormat>
  <Paragraphs>138</Paragraphs>
  <Slides>31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8" baseType="lpstr">
      <vt:lpstr>Calibri Light</vt:lpstr>
      <vt:lpstr>Serifa BTBoldCondensed</vt:lpstr>
      <vt:lpstr>Arial</vt:lpstr>
      <vt:lpstr>Century Gothic</vt:lpstr>
      <vt:lpstr>Verdana</vt:lpstr>
      <vt:lpstr>Calibri</vt:lpstr>
      <vt:lpstr>Kantoorthema</vt:lpstr>
      <vt:lpstr>Veilig werken op hoogte</vt:lpstr>
      <vt:lpstr>Doel</vt:lpstr>
      <vt:lpstr>Wat is werken op hoogte</vt:lpstr>
      <vt:lpstr>Voorbeelden van werken op hoogte</vt:lpstr>
      <vt:lpstr>Risico’s</vt:lpstr>
      <vt:lpstr>Risico’s minimaliseren</vt:lpstr>
      <vt:lpstr>Collectieve beschermingsmiddelen</vt:lpstr>
      <vt:lpstr>Randbeveiliging</vt:lpstr>
      <vt:lpstr>Rolsteigers (1)</vt:lpstr>
      <vt:lpstr>Rolsteigers (2)</vt:lpstr>
      <vt:lpstr>Hoogwerker (1)</vt:lpstr>
      <vt:lpstr>Hoogwerker (2)</vt:lpstr>
      <vt:lpstr>Kraan met werkbak</vt:lpstr>
      <vt:lpstr>Collectieve beschermingsmiddelen      Zo dus niet!</vt:lpstr>
      <vt:lpstr>Persoonlijke beschermingsmiddelen</vt:lpstr>
      <vt:lpstr>Persoonlijke beschermingsmiddelen      Zo dus niet!</vt:lpstr>
      <vt:lpstr>Werkvoorbereiding</vt:lpstr>
      <vt:lpstr>Positionering en valbeveiliging </vt:lpstr>
      <vt:lpstr>Positionering en valbeveiliging</vt:lpstr>
      <vt:lpstr>Zones (1)</vt:lpstr>
      <vt:lpstr>Zones (2)</vt:lpstr>
      <vt:lpstr>Zones (3)</vt:lpstr>
      <vt:lpstr>Zones (4)</vt:lpstr>
      <vt:lpstr>Praktijksituaties (1)</vt:lpstr>
      <vt:lpstr>Praktijksituaties (2)</vt:lpstr>
      <vt:lpstr>Praktijksituaties (3)</vt:lpstr>
      <vt:lpstr>Praktijksituaties (4)</vt:lpstr>
      <vt:lpstr>Praktijksituaties (5)</vt:lpstr>
      <vt:lpstr>Praktijksituaties (6)</vt:lpstr>
      <vt:lpstr>Vragen?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Werken op een ladder of trap</dc:title>
  <dc:creator>sabah Kajia</dc:creator>
  <cp:lastModifiedBy>sabah Kajia</cp:lastModifiedBy>
  <cp:revision>9</cp:revision>
  <dcterms:created xsi:type="dcterms:W3CDTF">2019-08-19T15:09:05Z</dcterms:created>
  <dcterms:modified xsi:type="dcterms:W3CDTF">2026-07-06T07:43:25Z</dcterms:modified>
</cp:coreProperties>
</file>